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4"/>
  </p:notes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Prata" charset="1" panose="00000500000000000000"/>
      <p:regular r:id="rId17"/>
    </p:embeddedFont>
    <p:embeddedFont>
      <p:font typeface="Raleway" charset="1" panose="00000000000000000000"/>
      <p:regular r:id="rId18"/>
    </p:embeddedFont>
    <p:embeddedFont>
      <p:font typeface="Raleway Medium"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notesMasters/notesMaster1.xml" Type="http://schemas.openxmlformats.org/officeDocument/2006/relationships/notesMaster"/><Relationship Id="rId15" Target="theme/theme2.xml" Type="http://schemas.openxmlformats.org/officeDocument/2006/relationships/theme"/><Relationship Id="rId16" Target="notesSlides/notesSlide1.xml" Type="http://schemas.openxmlformats.org/officeDocument/2006/relationships/note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notesSlides/notesSlide2.xml" Type="http://schemas.openxmlformats.org/officeDocument/2006/relationships/notesSlide"/><Relationship Id="rId21" Target="notesSlides/notesSlide3.xml" Type="http://schemas.openxmlformats.org/officeDocument/2006/relationships/notesSlide"/><Relationship Id="rId22" Target="notesSlides/notesSlide4.xml" Type="http://schemas.openxmlformats.org/officeDocument/2006/relationships/notesSlide"/><Relationship Id="rId23" Target="notesSlides/notesSlide5.xml" Type="http://schemas.openxmlformats.org/officeDocument/2006/relationships/notesSlide"/><Relationship Id="rId24" Target="notesSlides/notesSlide6.xml" Type="http://schemas.openxmlformats.org/officeDocument/2006/relationships/notesSlide"/><Relationship Id="rId25" Target="notesSlides/notesSlide7.xml" Type="http://schemas.openxmlformats.org/officeDocument/2006/relationships/notesSlide"/><Relationship Id="rId26" Target="notesSlides/notesSlide8.xml" Type="http://schemas.openxmlformats.org/officeDocument/2006/relationships/note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https://gamma.app/?utm_source=made-with-gamma" TargetMode="External" Type="http://schemas.openxmlformats.org/officeDocument/2006/relationships/hyperlink"/><Relationship Id="rId5" Target="../media/image2.png" Type="http://schemas.openxmlformats.org/officeDocument/2006/relationships/image"/><Relationship Id="rId6"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https://gamma.app/?utm_source=made-with-gamma" TargetMode="External" Type="http://schemas.openxmlformats.org/officeDocument/2006/relationships/hyperlink"/><Relationship Id="rId5" Target="../media/image2.png" Type="http://schemas.openxmlformats.org/officeDocument/2006/relationships/image"/><Relationship Id="rId6"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grpSp>
        <p:nvGrpSpPr>
          <p:cNvPr name="Group 6" id="6"/>
          <p:cNvGrpSpPr>
            <a:grpSpLocks noChangeAspect="true"/>
          </p:cNvGrpSpPr>
          <p:nvPr/>
        </p:nvGrpSpPr>
        <p:grpSpPr>
          <a:xfrm rot="0">
            <a:off x="16049019" y="9686925"/>
            <a:ext cx="2153256" cy="514350"/>
            <a:chOff x="0" y="0"/>
            <a:chExt cx="2871008" cy="685800"/>
          </a:xfrm>
        </p:grpSpPr>
        <p:sp>
          <p:nvSpPr>
            <p:cNvPr name="Freeform 7" id="7" descr="preencoded.png">
              <a:hlinkClick r:id="rId4" tooltip="https://gamma.app/?utm_source=made-with-gamma"/>
            </p:cNvPr>
            <p:cNvSpPr/>
            <p:nvPr/>
          </p:nvSpPr>
          <p:spPr>
            <a:xfrm flipH="false" flipV="false" rot="0">
              <a:off x="0" y="0"/>
              <a:ext cx="2870962" cy="685800"/>
            </a:xfrm>
            <a:custGeom>
              <a:avLst/>
              <a:gdLst/>
              <a:ahLst/>
              <a:cxnLst/>
              <a:rect r="r" b="b" t="t" l="l"/>
              <a:pathLst>
                <a:path h="685800" w="2870962">
                  <a:moveTo>
                    <a:pt x="0" y="0"/>
                  </a:moveTo>
                  <a:lnTo>
                    <a:pt x="2870962" y="0"/>
                  </a:lnTo>
                  <a:lnTo>
                    <a:pt x="2870962" y="685800"/>
                  </a:lnTo>
                  <a:lnTo>
                    <a:pt x="0" y="685800"/>
                  </a:lnTo>
                  <a:lnTo>
                    <a:pt x="0" y="0"/>
                  </a:lnTo>
                  <a:close/>
                </a:path>
              </a:pathLst>
            </a:custGeom>
            <a:blipFill>
              <a:blip r:embed="rId5"/>
              <a:stretch>
                <a:fillRect l="0" t="0" r="-1" b="0"/>
              </a:stretch>
            </a:blipFill>
          </p:spPr>
        </p:sp>
      </p:grpSp>
      <p:grpSp>
        <p:nvGrpSpPr>
          <p:cNvPr name="Group 8" id="8"/>
          <p:cNvGrpSpPr>
            <a:grpSpLocks noChangeAspect="true"/>
          </p:cNvGrpSpPr>
          <p:nvPr/>
        </p:nvGrpSpPr>
        <p:grpSpPr>
          <a:xfrm rot="0">
            <a:off x="11430000" y="0"/>
            <a:ext cx="6858000" cy="10287000"/>
            <a:chOff x="0" y="0"/>
            <a:chExt cx="9144000" cy="13716000"/>
          </a:xfrm>
        </p:grpSpPr>
        <p:sp>
          <p:nvSpPr>
            <p:cNvPr name="Freeform 9" id="9"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6"/>
              <a:stretch>
                <a:fillRect l="0" t="0" r="0" b="0"/>
              </a:stretch>
            </a:blipFill>
          </p:spPr>
        </p:sp>
      </p:grpSp>
      <p:sp>
        <p:nvSpPr>
          <p:cNvPr name="TextBox 10" id="10"/>
          <p:cNvSpPr txBox="true"/>
          <p:nvPr/>
        </p:nvSpPr>
        <p:spPr>
          <a:xfrm rot="0">
            <a:off x="992238" y="2615952"/>
            <a:ext cx="9445526" cy="1569244"/>
          </a:xfrm>
          <a:prstGeom prst="rect">
            <a:avLst/>
          </a:prstGeom>
        </p:spPr>
        <p:txBody>
          <a:bodyPr anchor="t" rtlCol="false" tIns="0" lIns="0" bIns="0" rIns="0">
            <a:spAutoFit/>
          </a:bodyPr>
          <a:lstStyle/>
          <a:p>
            <a:pPr algn="l">
              <a:lnSpc>
                <a:spcPts val="6062"/>
              </a:lnSpc>
            </a:pPr>
            <a:r>
              <a:rPr lang="en-US" sz="4875">
                <a:solidFill>
                  <a:srgbClr val="F2E782"/>
                </a:solidFill>
                <a:latin typeface="Prata"/>
                <a:ea typeface="Prata"/>
                <a:cs typeface="Prata"/>
                <a:sym typeface="Prata"/>
              </a:rPr>
              <a:t>Enchanted Wings of Marvel: Butterfly Identification Project</a:t>
            </a:r>
          </a:p>
        </p:txBody>
      </p:sp>
      <p:sp>
        <p:nvSpPr>
          <p:cNvPr name="TextBox 11" id="11"/>
          <p:cNvSpPr txBox="true"/>
          <p:nvPr/>
        </p:nvSpPr>
        <p:spPr>
          <a:xfrm rot="0">
            <a:off x="992238" y="4471541"/>
            <a:ext cx="9445526" cy="2467272"/>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Welcome to the "Enchanted Wings of Marvel" project, where we embark on a journey to revolutionize butterfly identification through the power of deep learning. Butterflies, with their delicate beauty and vital role in our ecosystems, present a fascinating challenge for accurate and efficient classification. This presentation will delve into how our project addresses this challenge, accelerating ecological research and bolstering conservation efforts worldwide.</a:t>
            </a:r>
          </a:p>
        </p:txBody>
      </p:sp>
      <p:sp>
        <p:nvSpPr>
          <p:cNvPr name="TextBox 12" id="12"/>
          <p:cNvSpPr txBox="true"/>
          <p:nvPr/>
        </p:nvSpPr>
        <p:spPr>
          <a:xfrm rot="0">
            <a:off x="1115765" y="7383512"/>
            <a:ext cx="149721" cy="112365"/>
          </a:xfrm>
          <a:prstGeom prst="rect">
            <a:avLst/>
          </a:prstGeom>
        </p:spPr>
        <p:txBody>
          <a:bodyPr anchor="t" rtlCol="false" tIns="0" lIns="0" bIns="0" rIns="0">
            <a:spAutoFit/>
          </a:bodyPr>
          <a:lstStyle/>
          <a:p>
            <a:pPr algn="ctr">
              <a:lnSpc>
                <a:spcPts val="937"/>
              </a:lnSpc>
            </a:pPr>
            <a:r>
              <a:rPr lang="en-US" sz="937" b="true">
                <a:solidFill>
                  <a:srgbClr val="38383C"/>
                </a:solidFill>
                <a:latin typeface="Raleway Medium"/>
                <a:ea typeface="Raleway Medium"/>
                <a:cs typeface="Raleway Medium"/>
                <a:sym typeface="Raleway Medium"/>
              </a:rPr>
              <a:t>TT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sp>
        <p:nvSpPr>
          <p:cNvPr name="TextBox 6" id="6"/>
          <p:cNvSpPr txBox="true"/>
          <p:nvPr/>
        </p:nvSpPr>
        <p:spPr>
          <a:xfrm rot="0">
            <a:off x="992238" y="1546324"/>
            <a:ext cx="14405967" cy="794148"/>
          </a:xfrm>
          <a:prstGeom prst="rect">
            <a:avLst/>
          </a:prstGeom>
        </p:spPr>
        <p:txBody>
          <a:bodyPr anchor="t" rtlCol="false" tIns="0" lIns="0" bIns="0" rIns="0">
            <a:spAutoFit/>
          </a:bodyPr>
          <a:lstStyle/>
          <a:p>
            <a:pPr algn="l">
              <a:lnSpc>
                <a:spcPts val="6062"/>
              </a:lnSpc>
            </a:pPr>
            <a:r>
              <a:rPr lang="en-US" sz="4875">
                <a:solidFill>
                  <a:srgbClr val="F2E782"/>
                </a:solidFill>
                <a:latin typeface="Prata"/>
                <a:ea typeface="Prata"/>
                <a:cs typeface="Prata"/>
                <a:sym typeface="Prata"/>
              </a:rPr>
              <a:t>The Challenge: Identifying Nature's Tiny Marvels</a:t>
            </a:r>
          </a:p>
        </p:txBody>
      </p:sp>
      <p:grpSp>
        <p:nvGrpSpPr>
          <p:cNvPr name="Group 7" id="7"/>
          <p:cNvGrpSpPr/>
          <p:nvPr/>
        </p:nvGrpSpPr>
        <p:grpSpPr>
          <a:xfrm rot="0">
            <a:off x="992238" y="2836515"/>
            <a:ext cx="8027789" cy="3017044"/>
            <a:chOff x="0" y="0"/>
            <a:chExt cx="10703718" cy="4022725"/>
          </a:xfrm>
        </p:grpSpPr>
        <p:sp>
          <p:nvSpPr>
            <p:cNvPr name="Freeform 8" id="8"/>
            <p:cNvSpPr/>
            <p:nvPr/>
          </p:nvSpPr>
          <p:spPr>
            <a:xfrm flipH="false" flipV="false" rot="0">
              <a:off x="0" y="0"/>
              <a:ext cx="10703814" cy="4022725"/>
            </a:xfrm>
            <a:custGeom>
              <a:avLst/>
              <a:gdLst/>
              <a:ahLst/>
              <a:cxnLst/>
              <a:rect r="r" b="b" t="t" l="l"/>
              <a:pathLst>
                <a:path h="4022725" w="10703814">
                  <a:moveTo>
                    <a:pt x="0" y="49657"/>
                  </a:moveTo>
                  <a:cubicBezTo>
                    <a:pt x="0" y="22225"/>
                    <a:pt x="22225" y="0"/>
                    <a:pt x="49657" y="0"/>
                  </a:cubicBezTo>
                  <a:lnTo>
                    <a:pt x="10654157" y="0"/>
                  </a:lnTo>
                  <a:cubicBezTo>
                    <a:pt x="10681589" y="0"/>
                    <a:pt x="10703814" y="22225"/>
                    <a:pt x="10703814" y="49657"/>
                  </a:cubicBezTo>
                  <a:lnTo>
                    <a:pt x="10703814" y="3973068"/>
                  </a:lnTo>
                  <a:cubicBezTo>
                    <a:pt x="10703814" y="4000500"/>
                    <a:pt x="10681589" y="4022725"/>
                    <a:pt x="10654157" y="4022725"/>
                  </a:cubicBezTo>
                  <a:lnTo>
                    <a:pt x="49657" y="4022725"/>
                  </a:lnTo>
                  <a:cubicBezTo>
                    <a:pt x="22225" y="4022725"/>
                    <a:pt x="0" y="4000500"/>
                    <a:pt x="0" y="3973068"/>
                  </a:cubicBezTo>
                  <a:close/>
                </a:path>
              </a:pathLst>
            </a:custGeom>
            <a:solidFill>
              <a:srgbClr val="3A3B3C"/>
            </a:solidFill>
          </p:spPr>
        </p:sp>
      </p:grpSp>
      <p:sp>
        <p:nvSpPr>
          <p:cNvPr name="TextBox 9" id="9"/>
          <p:cNvSpPr txBox="true"/>
          <p:nvPr/>
        </p:nvSpPr>
        <p:spPr>
          <a:xfrm rot="0">
            <a:off x="1240185" y="3084462"/>
            <a:ext cx="3309789"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Complexity of Species</a:t>
            </a:r>
          </a:p>
        </p:txBody>
      </p:sp>
      <p:sp>
        <p:nvSpPr>
          <p:cNvPr name="TextBox 10" id="10"/>
          <p:cNvSpPr txBox="true"/>
          <p:nvPr/>
        </p:nvSpPr>
        <p:spPr>
          <a:xfrm rot="0">
            <a:off x="1240185" y="3535264"/>
            <a:ext cx="7531894" cy="2070348"/>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With tens of thousands of butterfly species, each possessing unique yet often subtle visual characteristics, manual identification is an immense task. Many species exhibit sexual dimorphism, mimicry, or regional variations, further complicating accurate classification.</a:t>
            </a:r>
          </a:p>
        </p:txBody>
      </p:sp>
      <p:grpSp>
        <p:nvGrpSpPr>
          <p:cNvPr name="Group 11" id="11"/>
          <p:cNvGrpSpPr/>
          <p:nvPr/>
        </p:nvGrpSpPr>
        <p:grpSpPr>
          <a:xfrm rot="0">
            <a:off x="9267974" y="2836515"/>
            <a:ext cx="8027789" cy="3017044"/>
            <a:chOff x="0" y="0"/>
            <a:chExt cx="10703718" cy="4022725"/>
          </a:xfrm>
        </p:grpSpPr>
        <p:sp>
          <p:nvSpPr>
            <p:cNvPr name="Freeform 12" id="12"/>
            <p:cNvSpPr/>
            <p:nvPr/>
          </p:nvSpPr>
          <p:spPr>
            <a:xfrm flipH="false" flipV="false" rot="0">
              <a:off x="0" y="0"/>
              <a:ext cx="10703814" cy="4022725"/>
            </a:xfrm>
            <a:custGeom>
              <a:avLst/>
              <a:gdLst/>
              <a:ahLst/>
              <a:cxnLst/>
              <a:rect r="r" b="b" t="t" l="l"/>
              <a:pathLst>
                <a:path h="4022725" w="10703814">
                  <a:moveTo>
                    <a:pt x="0" y="49657"/>
                  </a:moveTo>
                  <a:cubicBezTo>
                    <a:pt x="0" y="22225"/>
                    <a:pt x="22225" y="0"/>
                    <a:pt x="49657" y="0"/>
                  </a:cubicBezTo>
                  <a:lnTo>
                    <a:pt x="10654157" y="0"/>
                  </a:lnTo>
                  <a:cubicBezTo>
                    <a:pt x="10681589" y="0"/>
                    <a:pt x="10703814" y="22225"/>
                    <a:pt x="10703814" y="49657"/>
                  </a:cubicBezTo>
                  <a:lnTo>
                    <a:pt x="10703814" y="3973068"/>
                  </a:lnTo>
                  <a:cubicBezTo>
                    <a:pt x="10703814" y="4000500"/>
                    <a:pt x="10681589" y="4022725"/>
                    <a:pt x="10654157" y="4022725"/>
                  </a:cubicBezTo>
                  <a:lnTo>
                    <a:pt x="49657" y="4022725"/>
                  </a:lnTo>
                  <a:cubicBezTo>
                    <a:pt x="22225" y="4022725"/>
                    <a:pt x="0" y="4000500"/>
                    <a:pt x="0" y="3973068"/>
                  </a:cubicBezTo>
                  <a:close/>
                </a:path>
              </a:pathLst>
            </a:custGeom>
            <a:solidFill>
              <a:srgbClr val="3A3B3C"/>
            </a:solidFill>
          </p:spPr>
        </p:sp>
      </p:grpSp>
      <p:sp>
        <p:nvSpPr>
          <p:cNvPr name="TextBox 13" id="13"/>
          <p:cNvSpPr txBox="true"/>
          <p:nvPr/>
        </p:nvSpPr>
        <p:spPr>
          <a:xfrm rot="0">
            <a:off x="9515921" y="3084462"/>
            <a:ext cx="3981153"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Time-Consuming Methods</a:t>
            </a:r>
          </a:p>
        </p:txBody>
      </p:sp>
      <p:sp>
        <p:nvSpPr>
          <p:cNvPr name="TextBox 14" id="14"/>
          <p:cNvSpPr txBox="true"/>
          <p:nvPr/>
        </p:nvSpPr>
        <p:spPr>
          <a:xfrm rot="0">
            <a:off x="9515921" y="3535264"/>
            <a:ext cx="7531894" cy="167342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Traditional identification relies on trained experts, often requiring physical specimen collection, detailed morphological analysis under microscopes, or extensive field guides. This process is slow and resource-intensive, limiting the scale of biodiversity studies.</a:t>
            </a:r>
          </a:p>
        </p:txBody>
      </p:sp>
      <p:grpSp>
        <p:nvGrpSpPr>
          <p:cNvPr name="Group 15" id="15"/>
          <p:cNvGrpSpPr/>
          <p:nvPr/>
        </p:nvGrpSpPr>
        <p:grpSpPr>
          <a:xfrm rot="0">
            <a:off x="992238" y="6101506"/>
            <a:ext cx="8027789" cy="2620119"/>
            <a:chOff x="0" y="0"/>
            <a:chExt cx="10703718" cy="3493492"/>
          </a:xfrm>
        </p:grpSpPr>
        <p:sp>
          <p:nvSpPr>
            <p:cNvPr name="Freeform 16" id="16"/>
            <p:cNvSpPr/>
            <p:nvPr/>
          </p:nvSpPr>
          <p:spPr>
            <a:xfrm flipH="false" flipV="false" rot="0">
              <a:off x="0" y="0"/>
              <a:ext cx="10703814" cy="3493516"/>
            </a:xfrm>
            <a:custGeom>
              <a:avLst/>
              <a:gdLst/>
              <a:ahLst/>
              <a:cxnLst/>
              <a:rect r="r" b="b" t="t" l="l"/>
              <a:pathLst>
                <a:path h="3493516" w="10703814">
                  <a:moveTo>
                    <a:pt x="0" y="49657"/>
                  </a:moveTo>
                  <a:cubicBezTo>
                    <a:pt x="0" y="22225"/>
                    <a:pt x="22225" y="0"/>
                    <a:pt x="49657" y="0"/>
                  </a:cubicBezTo>
                  <a:lnTo>
                    <a:pt x="10654157" y="0"/>
                  </a:lnTo>
                  <a:cubicBezTo>
                    <a:pt x="10681589" y="0"/>
                    <a:pt x="10703814" y="22225"/>
                    <a:pt x="10703814" y="49657"/>
                  </a:cubicBezTo>
                  <a:lnTo>
                    <a:pt x="10703814" y="3443859"/>
                  </a:lnTo>
                  <a:cubicBezTo>
                    <a:pt x="10703814" y="3471291"/>
                    <a:pt x="10681589" y="3493516"/>
                    <a:pt x="10654157" y="3493516"/>
                  </a:cubicBezTo>
                  <a:lnTo>
                    <a:pt x="49657" y="3493516"/>
                  </a:lnTo>
                  <a:cubicBezTo>
                    <a:pt x="22225" y="3493516"/>
                    <a:pt x="0" y="3471291"/>
                    <a:pt x="0" y="3443859"/>
                  </a:cubicBezTo>
                  <a:close/>
                </a:path>
              </a:pathLst>
            </a:custGeom>
            <a:solidFill>
              <a:srgbClr val="3A3B3C"/>
            </a:solidFill>
          </p:spPr>
        </p:sp>
      </p:grpSp>
      <p:sp>
        <p:nvSpPr>
          <p:cNvPr name="TextBox 17" id="17"/>
          <p:cNvSpPr txBox="true"/>
          <p:nvPr/>
        </p:nvSpPr>
        <p:spPr>
          <a:xfrm rot="0">
            <a:off x="1240185" y="6349454"/>
            <a:ext cx="3418880"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Expertise Dependency</a:t>
            </a:r>
          </a:p>
        </p:txBody>
      </p:sp>
      <p:sp>
        <p:nvSpPr>
          <p:cNvPr name="TextBox 18" id="18"/>
          <p:cNvSpPr txBox="true"/>
          <p:nvPr/>
        </p:nvSpPr>
        <p:spPr>
          <a:xfrm rot="0">
            <a:off x="1240185" y="6800255"/>
            <a:ext cx="7531894" cy="167342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The scarcity of highly specialized entomologists means that many regions and projects lack the necessary human capital for comprehensive butterfly monitoring. This bottleneck hinders rapid response to ecological changes and emerging threats.</a:t>
            </a:r>
          </a:p>
        </p:txBody>
      </p:sp>
      <p:grpSp>
        <p:nvGrpSpPr>
          <p:cNvPr name="Group 19" id="19"/>
          <p:cNvGrpSpPr/>
          <p:nvPr/>
        </p:nvGrpSpPr>
        <p:grpSpPr>
          <a:xfrm rot="0">
            <a:off x="9267974" y="6101506"/>
            <a:ext cx="8027789" cy="2620119"/>
            <a:chOff x="0" y="0"/>
            <a:chExt cx="10703718" cy="3493492"/>
          </a:xfrm>
        </p:grpSpPr>
        <p:sp>
          <p:nvSpPr>
            <p:cNvPr name="Freeform 20" id="20"/>
            <p:cNvSpPr/>
            <p:nvPr/>
          </p:nvSpPr>
          <p:spPr>
            <a:xfrm flipH="false" flipV="false" rot="0">
              <a:off x="0" y="0"/>
              <a:ext cx="10703814" cy="3493516"/>
            </a:xfrm>
            <a:custGeom>
              <a:avLst/>
              <a:gdLst/>
              <a:ahLst/>
              <a:cxnLst/>
              <a:rect r="r" b="b" t="t" l="l"/>
              <a:pathLst>
                <a:path h="3493516" w="10703814">
                  <a:moveTo>
                    <a:pt x="0" y="49657"/>
                  </a:moveTo>
                  <a:cubicBezTo>
                    <a:pt x="0" y="22225"/>
                    <a:pt x="22225" y="0"/>
                    <a:pt x="49657" y="0"/>
                  </a:cubicBezTo>
                  <a:lnTo>
                    <a:pt x="10654157" y="0"/>
                  </a:lnTo>
                  <a:cubicBezTo>
                    <a:pt x="10681589" y="0"/>
                    <a:pt x="10703814" y="22225"/>
                    <a:pt x="10703814" y="49657"/>
                  </a:cubicBezTo>
                  <a:lnTo>
                    <a:pt x="10703814" y="3443859"/>
                  </a:lnTo>
                  <a:cubicBezTo>
                    <a:pt x="10703814" y="3471291"/>
                    <a:pt x="10681589" y="3493516"/>
                    <a:pt x="10654157" y="3493516"/>
                  </a:cubicBezTo>
                  <a:lnTo>
                    <a:pt x="49657" y="3493516"/>
                  </a:lnTo>
                  <a:cubicBezTo>
                    <a:pt x="22225" y="3493516"/>
                    <a:pt x="0" y="3471291"/>
                    <a:pt x="0" y="3443859"/>
                  </a:cubicBezTo>
                  <a:close/>
                </a:path>
              </a:pathLst>
            </a:custGeom>
            <a:solidFill>
              <a:srgbClr val="3A3B3C"/>
            </a:solidFill>
          </p:spPr>
        </p:sp>
      </p:grpSp>
      <p:sp>
        <p:nvSpPr>
          <p:cNvPr name="TextBox 21" id="21"/>
          <p:cNvSpPr txBox="true"/>
          <p:nvPr/>
        </p:nvSpPr>
        <p:spPr>
          <a:xfrm rot="0">
            <a:off x="9515921" y="6349454"/>
            <a:ext cx="3101131"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Data Gaps</a:t>
            </a:r>
          </a:p>
        </p:txBody>
      </p:sp>
      <p:sp>
        <p:nvSpPr>
          <p:cNvPr name="TextBox 22" id="22"/>
          <p:cNvSpPr txBox="true"/>
          <p:nvPr/>
        </p:nvSpPr>
        <p:spPr>
          <a:xfrm rot="0">
            <a:off x="9515921" y="6800255"/>
            <a:ext cx="7531894" cy="167342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The challenges in identification lead to significant gaps in our understanding of butterfly populations, distribution, and migratory patterns. Without this crucial data, effective conservation strategies are difficult to formulate and implement.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sp>
        <p:nvSpPr>
          <p:cNvPr name="TextBox 6" id="6"/>
          <p:cNvSpPr txBox="true"/>
          <p:nvPr/>
        </p:nvSpPr>
        <p:spPr>
          <a:xfrm rot="0">
            <a:off x="992238" y="784920"/>
            <a:ext cx="16303526" cy="1569244"/>
          </a:xfrm>
          <a:prstGeom prst="rect">
            <a:avLst/>
          </a:prstGeom>
        </p:spPr>
        <p:txBody>
          <a:bodyPr anchor="t" rtlCol="false" tIns="0" lIns="0" bIns="0" rIns="0">
            <a:spAutoFit/>
          </a:bodyPr>
          <a:lstStyle/>
          <a:p>
            <a:pPr algn="l">
              <a:lnSpc>
                <a:spcPts val="6062"/>
              </a:lnSpc>
            </a:pPr>
            <a:r>
              <a:rPr lang="en-US" sz="4875">
                <a:solidFill>
                  <a:srgbClr val="F2E782"/>
                </a:solidFill>
                <a:latin typeface="Prata"/>
                <a:ea typeface="Prata"/>
                <a:cs typeface="Prata"/>
                <a:sym typeface="Prata"/>
              </a:rPr>
              <a:t>Project Overview: Leveraging Deep Learning for Classification</a:t>
            </a:r>
          </a:p>
        </p:txBody>
      </p:sp>
      <p:sp>
        <p:nvSpPr>
          <p:cNvPr name="TextBox 7" id="7"/>
          <p:cNvSpPr txBox="true"/>
          <p:nvPr/>
        </p:nvSpPr>
        <p:spPr>
          <a:xfrm rot="0">
            <a:off x="992238" y="2764482"/>
            <a:ext cx="16303526" cy="1276499"/>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Our project, "Enchanted Wings of Marvel," directly addresses the problem of challenging butterfly identification by harnessing the power of deep learning. We are developing a robust classification model capable of recognizing diverse butterfly species from images, significantly streamlining the process for ecologists and researchers.</a:t>
            </a:r>
          </a:p>
        </p:txBody>
      </p:sp>
      <p:grpSp>
        <p:nvGrpSpPr>
          <p:cNvPr name="Group 8" id="8"/>
          <p:cNvGrpSpPr>
            <a:grpSpLocks noChangeAspect="true"/>
          </p:cNvGrpSpPr>
          <p:nvPr/>
        </p:nvGrpSpPr>
        <p:grpSpPr>
          <a:xfrm rot="0">
            <a:off x="992238" y="4320034"/>
            <a:ext cx="620166" cy="620166"/>
            <a:chOff x="0" y="0"/>
            <a:chExt cx="826888" cy="826888"/>
          </a:xfrm>
        </p:grpSpPr>
        <p:sp>
          <p:nvSpPr>
            <p:cNvPr name="Freeform 9" id="9" descr="preencoded.png"/>
            <p:cNvSpPr/>
            <p:nvPr/>
          </p:nvSpPr>
          <p:spPr>
            <a:xfrm flipH="false" flipV="false" rot="0">
              <a:off x="0" y="0"/>
              <a:ext cx="826897" cy="826897"/>
            </a:xfrm>
            <a:custGeom>
              <a:avLst/>
              <a:gdLst/>
              <a:ahLst/>
              <a:cxnLst/>
              <a:rect r="r" b="b" t="t" l="l"/>
              <a:pathLst>
                <a:path h="826897" w="826897">
                  <a:moveTo>
                    <a:pt x="0" y="0"/>
                  </a:moveTo>
                  <a:lnTo>
                    <a:pt x="826897" y="0"/>
                  </a:lnTo>
                  <a:lnTo>
                    <a:pt x="826897" y="826897"/>
                  </a:lnTo>
                  <a:lnTo>
                    <a:pt x="0" y="826897"/>
                  </a:lnTo>
                  <a:lnTo>
                    <a:pt x="0" y="0"/>
                  </a:lnTo>
                  <a:close/>
                </a:path>
              </a:pathLst>
            </a:custGeom>
            <a:blipFill>
              <a:blip r:embed="rId4"/>
              <a:stretch>
                <a:fillRect l="0" t="0" r="1" b="1"/>
              </a:stretch>
            </a:blipFill>
          </p:spPr>
        </p:sp>
      </p:grpSp>
      <p:sp>
        <p:nvSpPr>
          <p:cNvPr name="TextBox 10" id="10"/>
          <p:cNvSpPr txBox="true"/>
          <p:nvPr/>
        </p:nvSpPr>
        <p:spPr>
          <a:xfrm rot="0">
            <a:off x="1922412" y="4467225"/>
            <a:ext cx="3101131"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Deep Learning Core</a:t>
            </a:r>
          </a:p>
        </p:txBody>
      </p:sp>
      <p:sp>
        <p:nvSpPr>
          <p:cNvPr name="TextBox 11" id="11"/>
          <p:cNvSpPr txBox="true"/>
          <p:nvPr/>
        </p:nvSpPr>
        <p:spPr>
          <a:xfrm rot="0">
            <a:off x="1922412" y="4918025"/>
            <a:ext cx="7066509" cy="167342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At the heart of our solution is a convolutional neural network (CNN) architecture, specifically designed to learn and extract complex visual features from butterfly images, enabling highly accurate species differentiation.</a:t>
            </a:r>
          </a:p>
        </p:txBody>
      </p:sp>
      <p:grpSp>
        <p:nvGrpSpPr>
          <p:cNvPr name="Group 12" id="12"/>
          <p:cNvGrpSpPr>
            <a:grpSpLocks noChangeAspect="true"/>
          </p:cNvGrpSpPr>
          <p:nvPr/>
        </p:nvGrpSpPr>
        <p:grpSpPr>
          <a:xfrm rot="0">
            <a:off x="9298930" y="4320034"/>
            <a:ext cx="620166" cy="620166"/>
            <a:chOff x="0" y="0"/>
            <a:chExt cx="826888" cy="826888"/>
          </a:xfrm>
        </p:grpSpPr>
        <p:sp>
          <p:nvSpPr>
            <p:cNvPr name="Freeform 13" id="13" descr="preencoded.png"/>
            <p:cNvSpPr/>
            <p:nvPr/>
          </p:nvSpPr>
          <p:spPr>
            <a:xfrm flipH="false" flipV="false" rot="0">
              <a:off x="0" y="0"/>
              <a:ext cx="826897" cy="826897"/>
            </a:xfrm>
            <a:custGeom>
              <a:avLst/>
              <a:gdLst/>
              <a:ahLst/>
              <a:cxnLst/>
              <a:rect r="r" b="b" t="t" l="l"/>
              <a:pathLst>
                <a:path h="826897" w="826897">
                  <a:moveTo>
                    <a:pt x="0" y="0"/>
                  </a:moveTo>
                  <a:lnTo>
                    <a:pt x="826897" y="0"/>
                  </a:lnTo>
                  <a:lnTo>
                    <a:pt x="826897" y="826897"/>
                  </a:lnTo>
                  <a:lnTo>
                    <a:pt x="0" y="826897"/>
                  </a:lnTo>
                  <a:lnTo>
                    <a:pt x="0" y="0"/>
                  </a:lnTo>
                  <a:close/>
                </a:path>
              </a:pathLst>
            </a:custGeom>
            <a:blipFill>
              <a:blip r:embed="rId5"/>
              <a:stretch>
                <a:fillRect l="0" t="0" r="1" b="1"/>
              </a:stretch>
            </a:blipFill>
          </p:spPr>
        </p:sp>
      </p:grpSp>
      <p:sp>
        <p:nvSpPr>
          <p:cNvPr name="TextBox 14" id="14"/>
          <p:cNvSpPr txBox="true"/>
          <p:nvPr/>
        </p:nvSpPr>
        <p:spPr>
          <a:xfrm rot="0">
            <a:off x="10229106" y="4467225"/>
            <a:ext cx="3101131"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Extensive Dataset</a:t>
            </a:r>
          </a:p>
        </p:txBody>
      </p:sp>
      <p:sp>
        <p:nvSpPr>
          <p:cNvPr name="TextBox 15" id="15"/>
          <p:cNvSpPr txBox="true"/>
          <p:nvPr/>
        </p:nvSpPr>
        <p:spPr>
          <a:xfrm rot="0">
            <a:off x="10229106" y="4918025"/>
            <a:ext cx="7066657" cy="167342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The model is trained on a meticulously curated dataset comprising thousands of high-resolution images across hundreds of butterfly species, ensuring comprehensive feature learning and generalization capabilities.</a:t>
            </a:r>
          </a:p>
        </p:txBody>
      </p:sp>
      <p:grpSp>
        <p:nvGrpSpPr>
          <p:cNvPr name="Group 16" id="16"/>
          <p:cNvGrpSpPr>
            <a:grpSpLocks noChangeAspect="true"/>
          </p:cNvGrpSpPr>
          <p:nvPr/>
        </p:nvGrpSpPr>
        <p:grpSpPr>
          <a:xfrm rot="0">
            <a:off x="992238" y="7211616"/>
            <a:ext cx="620166" cy="620166"/>
            <a:chOff x="0" y="0"/>
            <a:chExt cx="826888" cy="826888"/>
          </a:xfrm>
        </p:grpSpPr>
        <p:sp>
          <p:nvSpPr>
            <p:cNvPr name="Freeform 17" id="17" descr="preencoded.png"/>
            <p:cNvSpPr/>
            <p:nvPr/>
          </p:nvSpPr>
          <p:spPr>
            <a:xfrm flipH="false" flipV="false" rot="0">
              <a:off x="0" y="0"/>
              <a:ext cx="826897" cy="826897"/>
            </a:xfrm>
            <a:custGeom>
              <a:avLst/>
              <a:gdLst/>
              <a:ahLst/>
              <a:cxnLst/>
              <a:rect r="r" b="b" t="t" l="l"/>
              <a:pathLst>
                <a:path h="826897" w="826897">
                  <a:moveTo>
                    <a:pt x="0" y="0"/>
                  </a:moveTo>
                  <a:lnTo>
                    <a:pt x="826897" y="0"/>
                  </a:lnTo>
                  <a:lnTo>
                    <a:pt x="826897" y="826897"/>
                  </a:lnTo>
                  <a:lnTo>
                    <a:pt x="0" y="826897"/>
                  </a:lnTo>
                  <a:lnTo>
                    <a:pt x="0" y="0"/>
                  </a:lnTo>
                  <a:close/>
                </a:path>
              </a:pathLst>
            </a:custGeom>
            <a:blipFill>
              <a:blip r:embed="rId6"/>
              <a:stretch>
                <a:fillRect l="0" t="0" r="1" b="1"/>
              </a:stretch>
            </a:blipFill>
          </p:spPr>
        </p:sp>
      </p:grpSp>
      <p:sp>
        <p:nvSpPr>
          <p:cNvPr name="TextBox 18" id="18"/>
          <p:cNvSpPr txBox="true"/>
          <p:nvPr/>
        </p:nvSpPr>
        <p:spPr>
          <a:xfrm rot="0">
            <a:off x="1922412" y="7358806"/>
            <a:ext cx="3101131"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Image Input</a:t>
            </a:r>
          </a:p>
        </p:txBody>
      </p:sp>
      <p:sp>
        <p:nvSpPr>
          <p:cNvPr name="TextBox 19" id="19"/>
          <p:cNvSpPr txBox="true"/>
          <p:nvPr/>
        </p:nvSpPr>
        <p:spPr>
          <a:xfrm rot="0">
            <a:off x="1922412" y="7809607"/>
            <a:ext cx="7066509" cy="1276499"/>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Users can simply upload an image of a butterfly, and our model will process it, providing an identification result within seconds, along with a confidence score.</a:t>
            </a:r>
          </a:p>
        </p:txBody>
      </p:sp>
      <p:grpSp>
        <p:nvGrpSpPr>
          <p:cNvPr name="Group 20" id="20"/>
          <p:cNvGrpSpPr>
            <a:grpSpLocks noChangeAspect="true"/>
          </p:cNvGrpSpPr>
          <p:nvPr/>
        </p:nvGrpSpPr>
        <p:grpSpPr>
          <a:xfrm rot="0">
            <a:off x="9298930" y="7211616"/>
            <a:ext cx="620166" cy="620166"/>
            <a:chOff x="0" y="0"/>
            <a:chExt cx="826888" cy="826888"/>
          </a:xfrm>
        </p:grpSpPr>
        <p:sp>
          <p:nvSpPr>
            <p:cNvPr name="Freeform 21" id="21" descr="preencoded.png"/>
            <p:cNvSpPr/>
            <p:nvPr/>
          </p:nvSpPr>
          <p:spPr>
            <a:xfrm flipH="false" flipV="false" rot="0">
              <a:off x="0" y="0"/>
              <a:ext cx="826897" cy="826897"/>
            </a:xfrm>
            <a:custGeom>
              <a:avLst/>
              <a:gdLst/>
              <a:ahLst/>
              <a:cxnLst/>
              <a:rect r="r" b="b" t="t" l="l"/>
              <a:pathLst>
                <a:path h="826897" w="826897">
                  <a:moveTo>
                    <a:pt x="0" y="0"/>
                  </a:moveTo>
                  <a:lnTo>
                    <a:pt x="826897" y="0"/>
                  </a:lnTo>
                  <a:lnTo>
                    <a:pt x="826897" y="826897"/>
                  </a:lnTo>
                  <a:lnTo>
                    <a:pt x="0" y="826897"/>
                  </a:lnTo>
                  <a:lnTo>
                    <a:pt x="0" y="0"/>
                  </a:lnTo>
                  <a:close/>
                </a:path>
              </a:pathLst>
            </a:custGeom>
            <a:blipFill>
              <a:blip r:embed="rId7"/>
              <a:stretch>
                <a:fillRect l="0" t="0" r="1" b="1"/>
              </a:stretch>
            </a:blipFill>
          </p:spPr>
        </p:sp>
      </p:grpSp>
      <p:sp>
        <p:nvSpPr>
          <p:cNvPr name="TextBox 22" id="22"/>
          <p:cNvSpPr txBox="true"/>
          <p:nvPr/>
        </p:nvSpPr>
        <p:spPr>
          <a:xfrm rot="0">
            <a:off x="10229106" y="7358806"/>
            <a:ext cx="3709244"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Automated Identification</a:t>
            </a:r>
          </a:p>
        </p:txBody>
      </p:sp>
      <p:sp>
        <p:nvSpPr>
          <p:cNvPr name="TextBox 23" id="23"/>
          <p:cNvSpPr txBox="true"/>
          <p:nvPr/>
        </p:nvSpPr>
        <p:spPr>
          <a:xfrm rot="0">
            <a:off x="10229106" y="7809607"/>
            <a:ext cx="7066657" cy="167342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This automation dramatically reduces the time and specialized knowledge required for identification, making it accessible to a wider range of users, from citizen scientists to professional ecologists.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sp>
        <p:nvSpPr>
          <p:cNvPr name="TextBox 6" id="6"/>
          <p:cNvSpPr txBox="true"/>
          <p:nvPr/>
        </p:nvSpPr>
        <p:spPr>
          <a:xfrm rot="0">
            <a:off x="744588" y="492770"/>
            <a:ext cx="8248501" cy="600670"/>
          </a:xfrm>
          <a:prstGeom prst="rect">
            <a:avLst/>
          </a:prstGeom>
        </p:spPr>
        <p:txBody>
          <a:bodyPr anchor="t" rtlCol="false" tIns="0" lIns="0" bIns="0" rIns="0">
            <a:spAutoFit/>
          </a:bodyPr>
          <a:lstStyle/>
          <a:p>
            <a:pPr algn="l">
              <a:lnSpc>
                <a:spcPts val="4562"/>
              </a:lnSpc>
            </a:pPr>
            <a:r>
              <a:rPr lang="en-US" sz="3625">
                <a:solidFill>
                  <a:srgbClr val="F2E782"/>
                </a:solidFill>
                <a:latin typeface="Prata"/>
                <a:ea typeface="Prata"/>
                <a:cs typeface="Prata"/>
                <a:sym typeface="Prata"/>
              </a:rPr>
              <a:t>Methodology: From Pixels to Species</a:t>
            </a:r>
          </a:p>
        </p:txBody>
      </p:sp>
      <p:grpSp>
        <p:nvGrpSpPr>
          <p:cNvPr name="Group 7" id="7"/>
          <p:cNvGrpSpPr/>
          <p:nvPr/>
        </p:nvGrpSpPr>
        <p:grpSpPr>
          <a:xfrm rot="0">
            <a:off x="744588" y="1582042"/>
            <a:ext cx="186035" cy="2040285"/>
            <a:chOff x="0" y="0"/>
            <a:chExt cx="248047" cy="2720380"/>
          </a:xfrm>
        </p:grpSpPr>
        <p:sp>
          <p:nvSpPr>
            <p:cNvPr name="Freeform 8" id="8"/>
            <p:cNvSpPr/>
            <p:nvPr/>
          </p:nvSpPr>
          <p:spPr>
            <a:xfrm flipH="false" flipV="false" rot="0">
              <a:off x="0" y="0"/>
              <a:ext cx="248031" cy="2720340"/>
            </a:xfrm>
            <a:custGeom>
              <a:avLst/>
              <a:gdLst/>
              <a:ahLst/>
              <a:cxnLst/>
              <a:rect r="r" b="b" t="t" l="l"/>
              <a:pathLst>
                <a:path h="2720340" w="248031">
                  <a:moveTo>
                    <a:pt x="0" y="37211"/>
                  </a:moveTo>
                  <a:cubicBezTo>
                    <a:pt x="0" y="16637"/>
                    <a:pt x="16637" y="0"/>
                    <a:pt x="37211" y="0"/>
                  </a:cubicBezTo>
                  <a:lnTo>
                    <a:pt x="210820" y="0"/>
                  </a:lnTo>
                  <a:cubicBezTo>
                    <a:pt x="231394" y="0"/>
                    <a:pt x="248031" y="16637"/>
                    <a:pt x="248031" y="37211"/>
                  </a:cubicBezTo>
                  <a:lnTo>
                    <a:pt x="248031" y="2683129"/>
                  </a:lnTo>
                  <a:cubicBezTo>
                    <a:pt x="248031" y="2703703"/>
                    <a:pt x="231394" y="2720340"/>
                    <a:pt x="210820" y="2720340"/>
                  </a:cubicBezTo>
                  <a:lnTo>
                    <a:pt x="37211" y="2720340"/>
                  </a:lnTo>
                  <a:cubicBezTo>
                    <a:pt x="16637" y="2720340"/>
                    <a:pt x="0" y="2703703"/>
                    <a:pt x="0" y="2683129"/>
                  </a:cubicBezTo>
                  <a:close/>
                </a:path>
              </a:pathLst>
            </a:custGeom>
            <a:solidFill>
              <a:srgbClr val="3A3B3C"/>
            </a:solidFill>
          </p:spPr>
        </p:sp>
      </p:grpSp>
      <p:sp>
        <p:nvSpPr>
          <p:cNvPr name="TextBox 9" id="9"/>
          <p:cNvSpPr txBox="true"/>
          <p:nvPr/>
        </p:nvSpPr>
        <p:spPr>
          <a:xfrm rot="0">
            <a:off x="1116658" y="1758554"/>
            <a:ext cx="3638401" cy="300484"/>
          </a:xfrm>
          <a:prstGeom prst="rect">
            <a:avLst/>
          </a:prstGeom>
        </p:spPr>
        <p:txBody>
          <a:bodyPr anchor="t" rtlCol="false" tIns="0" lIns="0" bIns="0" rIns="0">
            <a:spAutoFit/>
          </a:bodyPr>
          <a:lstStyle/>
          <a:p>
            <a:pPr algn="l">
              <a:lnSpc>
                <a:spcPts val="2249"/>
              </a:lnSpc>
            </a:pPr>
            <a:r>
              <a:rPr lang="en-US" sz="1812">
                <a:solidFill>
                  <a:srgbClr val="CFCBBF"/>
                </a:solidFill>
                <a:latin typeface="Prata"/>
                <a:ea typeface="Prata"/>
                <a:cs typeface="Prata"/>
                <a:sym typeface="Prata"/>
              </a:rPr>
              <a:t>Data Collection &amp; Preprocessing</a:t>
            </a:r>
          </a:p>
        </p:txBody>
      </p:sp>
      <p:sp>
        <p:nvSpPr>
          <p:cNvPr name="TextBox 10" id="10"/>
          <p:cNvSpPr txBox="true"/>
          <p:nvPr/>
        </p:nvSpPr>
        <p:spPr>
          <a:xfrm rot="0">
            <a:off x="1116658" y="2178397"/>
            <a:ext cx="7800231" cy="1257895"/>
          </a:xfrm>
          <a:prstGeom prst="rect">
            <a:avLst/>
          </a:prstGeom>
        </p:spPr>
        <p:txBody>
          <a:bodyPr anchor="t" rtlCol="false" tIns="0" lIns="0" bIns="0" rIns="0">
            <a:spAutoFit/>
          </a:bodyPr>
          <a:lstStyle/>
          <a:p>
            <a:pPr algn="l">
              <a:lnSpc>
                <a:spcPts val="2312"/>
              </a:lnSpc>
            </a:pPr>
            <a:r>
              <a:rPr lang="en-US" sz="1437">
                <a:solidFill>
                  <a:srgbClr val="CFCBBF"/>
                </a:solidFill>
                <a:latin typeface="Raleway"/>
                <a:ea typeface="Raleway"/>
                <a:cs typeface="Raleway"/>
                <a:sym typeface="Raleway"/>
              </a:rPr>
              <a:t>We gather images from diverse sources, including public databases, citizen science platforms, and collaborations with entomological societies. Images undergo rigorous cleaning, augmentation (rotation, scaling, cropping), and normalization to enhance model robustness.</a:t>
            </a:r>
          </a:p>
        </p:txBody>
      </p:sp>
      <p:grpSp>
        <p:nvGrpSpPr>
          <p:cNvPr name="Group 11" id="11"/>
          <p:cNvGrpSpPr/>
          <p:nvPr/>
        </p:nvGrpSpPr>
        <p:grpSpPr>
          <a:xfrm rot="0">
            <a:off x="1023789" y="3761929"/>
            <a:ext cx="186035" cy="2040285"/>
            <a:chOff x="0" y="0"/>
            <a:chExt cx="248047" cy="2720380"/>
          </a:xfrm>
        </p:grpSpPr>
        <p:sp>
          <p:nvSpPr>
            <p:cNvPr name="Freeform 12" id="12"/>
            <p:cNvSpPr/>
            <p:nvPr/>
          </p:nvSpPr>
          <p:spPr>
            <a:xfrm flipH="false" flipV="false" rot="0">
              <a:off x="0" y="0"/>
              <a:ext cx="248031" cy="2720340"/>
            </a:xfrm>
            <a:custGeom>
              <a:avLst/>
              <a:gdLst/>
              <a:ahLst/>
              <a:cxnLst/>
              <a:rect r="r" b="b" t="t" l="l"/>
              <a:pathLst>
                <a:path h="2720340" w="248031">
                  <a:moveTo>
                    <a:pt x="0" y="37211"/>
                  </a:moveTo>
                  <a:cubicBezTo>
                    <a:pt x="0" y="16637"/>
                    <a:pt x="16637" y="0"/>
                    <a:pt x="37211" y="0"/>
                  </a:cubicBezTo>
                  <a:lnTo>
                    <a:pt x="210820" y="0"/>
                  </a:lnTo>
                  <a:cubicBezTo>
                    <a:pt x="231394" y="0"/>
                    <a:pt x="248031" y="16637"/>
                    <a:pt x="248031" y="37211"/>
                  </a:cubicBezTo>
                  <a:lnTo>
                    <a:pt x="248031" y="2683129"/>
                  </a:lnTo>
                  <a:cubicBezTo>
                    <a:pt x="248031" y="2703703"/>
                    <a:pt x="231394" y="2720340"/>
                    <a:pt x="210820" y="2720340"/>
                  </a:cubicBezTo>
                  <a:lnTo>
                    <a:pt x="37211" y="2720340"/>
                  </a:lnTo>
                  <a:cubicBezTo>
                    <a:pt x="16637" y="2720340"/>
                    <a:pt x="0" y="2703703"/>
                    <a:pt x="0" y="2683129"/>
                  </a:cubicBezTo>
                  <a:close/>
                </a:path>
              </a:pathLst>
            </a:custGeom>
            <a:solidFill>
              <a:srgbClr val="3A3B3C"/>
            </a:solidFill>
          </p:spPr>
        </p:sp>
      </p:grpSp>
      <p:sp>
        <p:nvSpPr>
          <p:cNvPr name="TextBox 13" id="13"/>
          <p:cNvSpPr txBox="true"/>
          <p:nvPr/>
        </p:nvSpPr>
        <p:spPr>
          <a:xfrm rot="0">
            <a:off x="1395859" y="3938439"/>
            <a:ext cx="3278089" cy="300484"/>
          </a:xfrm>
          <a:prstGeom prst="rect">
            <a:avLst/>
          </a:prstGeom>
        </p:spPr>
        <p:txBody>
          <a:bodyPr anchor="t" rtlCol="false" tIns="0" lIns="0" bIns="0" rIns="0">
            <a:spAutoFit/>
          </a:bodyPr>
          <a:lstStyle/>
          <a:p>
            <a:pPr algn="l">
              <a:lnSpc>
                <a:spcPts val="2249"/>
              </a:lnSpc>
            </a:pPr>
            <a:r>
              <a:rPr lang="en-US" sz="1812">
                <a:solidFill>
                  <a:srgbClr val="CFCBBF"/>
                </a:solidFill>
                <a:latin typeface="Prata"/>
                <a:ea typeface="Prata"/>
                <a:cs typeface="Prata"/>
                <a:sym typeface="Prata"/>
              </a:rPr>
              <a:t>Model Architecture Selection</a:t>
            </a:r>
          </a:p>
        </p:txBody>
      </p:sp>
      <p:sp>
        <p:nvSpPr>
          <p:cNvPr name="TextBox 14" id="14"/>
          <p:cNvSpPr txBox="true"/>
          <p:nvPr/>
        </p:nvSpPr>
        <p:spPr>
          <a:xfrm rot="0">
            <a:off x="1395859" y="4358283"/>
            <a:ext cx="7521029" cy="1257895"/>
          </a:xfrm>
          <a:prstGeom prst="rect">
            <a:avLst/>
          </a:prstGeom>
        </p:spPr>
        <p:txBody>
          <a:bodyPr anchor="t" rtlCol="false" tIns="0" lIns="0" bIns="0" rIns="0">
            <a:spAutoFit/>
          </a:bodyPr>
          <a:lstStyle/>
          <a:p>
            <a:pPr algn="l">
              <a:lnSpc>
                <a:spcPts val="2312"/>
              </a:lnSpc>
            </a:pPr>
            <a:r>
              <a:rPr lang="en-US" sz="1437">
                <a:solidFill>
                  <a:srgbClr val="CFCBBF"/>
                </a:solidFill>
                <a:latin typeface="Raleway"/>
                <a:ea typeface="Raleway"/>
                <a:cs typeface="Raleway"/>
                <a:sym typeface="Raleway"/>
              </a:rPr>
              <a:t>After extensive experimentation, we opted for a transfer learning approach using a pre-trained ResNet-50 model, fine-tuning its final layers on our specific butterfly dataset. This leverages state-of-the-art feature extraction capabilities while minimizing training time.</a:t>
            </a:r>
          </a:p>
        </p:txBody>
      </p:sp>
      <p:grpSp>
        <p:nvGrpSpPr>
          <p:cNvPr name="Group 15" id="15"/>
          <p:cNvGrpSpPr/>
          <p:nvPr/>
        </p:nvGrpSpPr>
        <p:grpSpPr>
          <a:xfrm rot="0">
            <a:off x="1302990" y="5941814"/>
            <a:ext cx="186035" cy="1742480"/>
            <a:chOff x="0" y="0"/>
            <a:chExt cx="248047" cy="2323307"/>
          </a:xfrm>
        </p:grpSpPr>
        <p:sp>
          <p:nvSpPr>
            <p:cNvPr name="Freeform 16" id="16"/>
            <p:cNvSpPr/>
            <p:nvPr/>
          </p:nvSpPr>
          <p:spPr>
            <a:xfrm flipH="false" flipV="false" rot="0">
              <a:off x="0" y="0"/>
              <a:ext cx="248031" cy="2323338"/>
            </a:xfrm>
            <a:custGeom>
              <a:avLst/>
              <a:gdLst/>
              <a:ahLst/>
              <a:cxnLst/>
              <a:rect r="r" b="b" t="t" l="l"/>
              <a:pathLst>
                <a:path h="2323338" w="248031">
                  <a:moveTo>
                    <a:pt x="0" y="37211"/>
                  </a:moveTo>
                  <a:cubicBezTo>
                    <a:pt x="0" y="16637"/>
                    <a:pt x="16637" y="0"/>
                    <a:pt x="37211" y="0"/>
                  </a:cubicBezTo>
                  <a:lnTo>
                    <a:pt x="210820" y="0"/>
                  </a:lnTo>
                  <a:cubicBezTo>
                    <a:pt x="231394" y="0"/>
                    <a:pt x="248031" y="16637"/>
                    <a:pt x="248031" y="37211"/>
                  </a:cubicBezTo>
                  <a:lnTo>
                    <a:pt x="248031" y="2286127"/>
                  </a:lnTo>
                  <a:cubicBezTo>
                    <a:pt x="248031" y="2306701"/>
                    <a:pt x="231394" y="2323338"/>
                    <a:pt x="210820" y="2323338"/>
                  </a:cubicBezTo>
                  <a:lnTo>
                    <a:pt x="37211" y="2323338"/>
                  </a:lnTo>
                  <a:cubicBezTo>
                    <a:pt x="16637" y="2323338"/>
                    <a:pt x="0" y="2306701"/>
                    <a:pt x="0" y="2286127"/>
                  </a:cubicBezTo>
                  <a:close/>
                </a:path>
              </a:pathLst>
            </a:custGeom>
            <a:solidFill>
              <a:srgbClr val="3A3B3C"/>
            </a:solidFill>
          </p:spPr>
        </p:sp>
      </p:grpSp>
      <p:sp>
        <p:nvSpPr>
          <p:cNvPr name="TextBox 17" id="17"/>
          <p:cNvSpPr txBox="true"/>
          <p:nvPr/>
        </p:nvSpPr>
        <p:spPr>
          <a:xfrm rot="0">
            <a:off x="1675060" y="6118324"/>
            <a:ext cx="2360711" cy="300484"/>
          </a:xfrm>
          <a:prstGeom prst="rect">
            <a:avLst/>
          </a:prstGeom>
        </p:spPr>
        <p:txBody>
          <a:bodyPr anchor="t" rtlCol="false" tIns="0" lIns="0" bIns="0" rIns="0">
            <a:spAutoFit/>
          </a:bodyPr>
          <a:lstStyle/>
          <a:p>
            <a:pPr algn="l">
              <a:lnSpc>
                <a:spcPts val="2249"/>
              </a:lnSpc>
            </a:pPr>
            <a:r>
              <a:rPr lang="en-US" sz="1812">
                <a:solidFill>
                  <a:srgbClr val="CFCBBF"/>
                </a:solidFill>
                <a:latin typeface="Prata"/>
                <a:ea typeface="Prata"/>
                <a:cs typeface="Prata"/>
                <a:sym typeface="Prata"/>
              </a:rPr>
              <a:t>Training &amp; Validation</a:t>
            </a:r>
          </a:p>
        </p:txBody>
      </p:sp>
      <p:sp>
        <p:nvSpPr>
          <p:cNvPr name="TextBox 18" id="18"/>
          <p:cNvSpPr txBox="true"/>
          <p:nvPr/>
        </p:nvSpPr>
        <p:spPr>
          <a:xfrm rot="0">
            <a:off x="1675060" y="6538169"/>
            <a:ext cx="7241827" cy="960090"/>
          </a:xfrm>
          <a:prstGeom prst="rect">
            <a:avLst/>
          </a:prstGeom>
        </p:spPr>
        <p:txBody>
          <a:bodyPr anchor="t" rtlCol="false" tIns="0" lIns="0" bIns="0" rIns="0">
            <a:spAutoFit/>
          </a:bodyPr>
          <a:lstStyle/>
          <a:p>
            <a:pPr algn="l">
              <a:lnSpc>
                <a:spcPts val="2312"/>
              </a:lnSpc>
            </a:pPr>
            <a:r>
              <a:rPr lang="en-US" sz="1437">
                <a:solidFill>
                  <a:srgbClr val="CFCBBF"/>
                </a:solidFill>
                <a:latin typeface="Raleway"/>
                <a:ea typeface="Raleway"/>
                <a:cs typeface="Raleway"/>
                <a:sym typeface="Raleway"/>
              </a:rPr>
              <a:t>The model is trained using optimized learning rates and batch sizes, monitoring performance metrics like accuracy, precision, and recall on a separate validation set to prevent overfitting and ensure high generalization.</a:t>
            </a:r>
          </a:p>
        </p:txBody>
      </p:sp>
      <p:grpSp>
        <p:nvGrpSpPr>
          <p:cNvPr name="Group 19" id="19"/>
          <p:cNvGrpSpPr/>
          <p:nvPr/>
        </p:nvGrpSpPr>
        <p:grpSpPr>
          <a:xfrm rot="0">
            <a:off x="1582191" y="7823895"/>
            <a:ext cx="186035" cy="1742480"/>
            <a:chOff x="0" y="0"/>
            <a:chExt cx="248047" cy="2323307"/>
          </a:xfrm>
        </p:grpSpPr>
        <p:sp>
          <p:nvSpPr>
            <p:cNvPr name="Freeform 20" id="20"/>
            <p:cNvSpPr/>
            <p:nvPr/>
          </p:nvSpPr>
          <p:spPr>
            <a:xfrm flipH="false" flipV="false" rot="0">
              <a:off x="0" y="0"/>
              <a:ext cx="248031" cy="2323338"/>
            </a:xfrm>
            <a:custGeom>
              <a:avLst/>
              <a:gdLst/>
              <a:ahLst/>
              <a:cxnLst/>
              <a:rect r="r" b="b" t="t" l="l"/>
              <a:pathLst>
                <a:path h="2323338" w="248031">
                  <a:moveTo>
                    <a:pt x="0" y="37211"/>
                  </a:moveTo>
                  <a:cubicBezTo>
                    <a:pt x="0" y="16637"/>
                    <a:pt x="16637" y="0"/>
                    <a:pt x="37211" y="0"/>
                  </a:cubicBezTo>
                  <a:lnTo>
                    <a:pt x="210820" y="0"/>
                  </a:lnTo>
                  <a:cubicBezTo>
                    <a:pt x="231394" y="0"/>
                    <a:pt x="248031" y="16637"/>
                    <a:pt x="248031" y="37211"/>
                  </a:cubicBezTo>
                  <a:lnTo>
                    <a:pt x="248031" y="2286127"/>
                  </a:lnTo>
                  <a:cubicBezTo>
                    <a:pt x="248031" y="2306701"/>
                    <a:pt x="231394" y="2323338"/>
                    <a:pt x="210820" y="2323338"/>
                  </a:cubicBezTo>
                  <a:lnTo>
                    <a:pt x="37211" y="2323338"/>
                  </a:lnTo>
                  <a:cubicBezTo>
                    <a:pt x="16637" y="2323338"/>
                    <a:pt x="0" y="2306701"/>
                    <a:pt x="0" y="2286127"/>
                  </a:cubicBezTo>
                  <a:close/>
                </a:path>
              </a:pathLst>
            </a:custGeom>
            <a:solidFill>
              <a:srgbClr val="3A3B3C"/>
            </a:solidFill>
          </p:spPr>
        </p:sp>
      </p:grpSp>
      <p:sp>
        <p:nvSpPr>
          <p:cNvPr name="TextBox 21" id="21"/>
          <p:cNvSpPr txBox="true"/>
          <p:nvPr/>
        </p:nvSpPr>
        <p:spPr>
          <a:xfrm rot="0">
            <a:off x="1954262" y="8000405"/>
            <a:ext cx="3435846" cy="300484"/>
          </a:xfrm>
          <a:prstGeom prst="rect">
            <a:avLst/>
          </a:prstGeom>
        </p:spPr>
        <p:txBody>
          <a:bodyPr anchor="t" rtlCol="false" tIns="0" lIns="0" bIns="0" rIns="0">
            <a:spAutoFit/>
          </a:bodyPr>
          <a:lstStyle/>
          <a:p>
            <a:pPr algn="l">
              <a:lnSpc>
                <a:spcPts val="2249"/>
              </a:lnSpc>
            </a:pPr>
            <a:r>
              <a:rPr lang="en-US" sz="1812">
                <a:solidFill>
                  <a:srgbClr val="CFCBBF"/>
                </a:solidFill>
                <a:latin typeface="Prata"/>
                <a:ea typeface="Prata"/>
                <a:cs typeface="Prata"/>
                <a:sym typeface="Prata"/>
              </a:rPr>
              <a:t>Deployment &amp; Feedback Loop</a:t>
            </a:r>
          </a:p>
        </p:txBody>
      </p:sp>
      <p:sp>
        <p:nvSpPr>
          <p:cNvPr name="TextBox 22" id="22"/>
          <p:cNvSpPr txBox="true"/>
          <p:nvPr/>
        </p:nvSpPr>
        <p:spPr>
          <a:xfrm rot="0">
            <a:off x="1954262" y="8420249"/>
            <a:ext cx="6962626" cy="960090"/>
          </a:xfrm>
          <a:prstGeom prst="rect">
            <a:avLst/>
          </a:prstGeom>
        </p:spPr>
        <p:txBody>
          <a:bodyPr anchor="t" rtlCol="false" tIns="0" lIns="0" bIns="0" rIns="0">
            <a:spAutoFit/>
          </a:bodyPr>
          <a:lstStyle/>
          <a:p>
            <a:pPr algn="l">
              <a:lnSpc>
                <a:spcPts val="2312"/>
              </a:lnSpc>
            </a:pPr>
            <a:r>
              <a:rPr lang="en-US" sz="1437">
                <a:solidFill>
                  <a:srgbClr val="CFCBBF"/>
                </a:solidFill>
                <a:latin typeface="Raleway"/>
                <a:ea typeface="Raleway"/>
                <a:cs typeface="Raleway"/>
                <a:sym typeface="Raleway"/>
              </a:rPr>
              <a:t>Once validated, the model is deployed. We envision an integrated feedback mechanism where user corrections or new data can periodically retrain and improve the model's accuracy over time.</a:t>
            </a:r>
          </a:p>
        </p:txBody>
      </p:sp>
      <p:sp>
        <p:nvSpPr>
          <p:cNvPr name="TextBox 23" id="23"/>
          <p:cNvSpPr txBox="true"/>
          <p:nvPr/>
        </p:nvSpPr>
        <p:spPr>
          <a:xfrm rot="0">
            <a:off x="9380636" y="1473399"/>
            <a:ext cx="8172301" cy="960090"/>
          </a:xfrm>
          <a:prstGeom prst="rect">
            <a:avLst/>
          </a:prstGeom>
        </p:spPr>
        <p:txBody>
          <a:bodyPr anchor="t" rtlCol="false" tIns="0" lIns="0" bIns="0" rIns="0">
            <a:spAutoFit/>
          </a:bodyPr>
          <a:lstStyle/>
          <a:p>
            <a:pPr algn="l">
              <a:lnSpc>
                <a:spcPts val="2312"/>
              </a:lnSpc>
            </a:pPr>
            <a:r>
              <a:rPr lang="en-US" sz="1437">
                <a:solidFill>
                  <a:srgbClr val="CFCBBF"/>
                </a:solidFill>
                <a:latin typeface="Raleway"/>
                <a:ea typeface="Raleway"/>
                <a:cs typeface="Raleway"/>
                <a:sym typeface="Raleway"/>
              </a:rPr>
              <a:t>Our methodology is grounded in best practices for deep learning, focusing on a robust pipeline from data acquisition to model deployment. Each step is carefully designed to maximize the accuracy and reliability of our butterfly classification system.</a:t>
            </a:r>
          </a:p>
        </p:txBody>
      </p:sp>
      <p:grpSp>
        <p:nvGrpSpPr>
          <p:cNvPr name="Group 24" id="24"/>
          <p:cNvGrpSpPr>
            <a:grpSpLocks noChangeAspect="true"/>
          </p:cNvGrpSpPr>
          <p:nvPr/>
        </p:nvGrpSpPr>
        <p:grpSpPr>
          <a:xfrm rot="0">
            <a:off x="9380636" y="2642890"/>
            <a:ext cx="8172301" cy="5591472"/>
            <a:chOff x="0" y="0"/>
            <a:chExt cx="10896402" cy="7455297"/>
          </a:xfrm>
        </p:grpSpPr>
        <p:sp>
          <p:nvSpPr>
            <p:cNvPr name="Freeform 25" id="25" descr="preencoded.png"/>
            <p:cNvSpPr/>
            <p:nvPr/>
          </p:nvSpPr>
          <p:spPr>
            <a:xfrm flipH="false" flipV="false" rot="0">
              <a:off x="0" y="0"/>
              <a:ext cx="10896346" cy="7455281"/>
            </a:xfrm>
            <a:custGeom>
              <a:avLst/>
              <a:gdLst/>
              <a:ahLst/>
              <a:cxnLst/>
              <a:rect r="r" b="b" t="t" l="l"/>
              <a:pathLst>
                <a:path h="7455281" w="10896346">
                  <a:moveTo>
                    <a:pt x="0" y="0"/>
                  </a:moveTo>
                  <a:lnTo>
                    <a:pt x="10896346" y="0"/>
                  </a:lnTo>
                  <a:lnTo>
                    <a:pt x="10896346" y="7455281"/>
                  </a:lnTo>
                  <a:lnTo>
                    <a:pt x="0" y="7455281"/>
                  </a:lnTo>
                  <a:lnTo>
                    <a:pt x="0" y="0"/>
                  </a:lnTo>
                  <a:close/>
                </a:path>
              </a:pathLst>
            </a:custGeom>
            <a:blipFill>
              <a:blip r:embed="rId4"/>
              <a:stretch>
                <a:fillRect l="-3" t="0" r="-4" b="0"/>
              </a:stretch>
            </a:blipFill>
          </p:spPr>
        </p:sp>
      </p:grpSp>
      <p:sp>
        <p:nvSpPr>
          <p:cNvPr name="TextBox 26" id="26"/>
          <p:cNvSpPr txBox="true"/>
          <p:nvPr/>
        </p:nvSpPr>
        <p:spPr>
          <a:xfrm rot="0">
            <a:off x="9380636" y="8377089"/>
            <a:ext cx="8172301" cy="960090"/>
          </a:xfrm>
          <a:prstGeom prst="rect">
            <a:avLst/>
          </a:prstGeom>
        </p:spPr>
        <p:txBody>
          <a:bodyPr anchor="t" rtlCol="false" tIns="0" lIns="0" bIns="0" rIns="0">
            <a:spAutoFit/>
          </a:bodyPr>
          <a:lstStyle/>
          <a:p>
            <a:pPr algn="l">
              <a:lnSpc>
                <a:spcPts val="2312"/>
              </a:lnSpc>
            </a:pPr>
            <a:r>
              <a:rPr lang="en-US" sz="1437">
                <a:solidFill>
                  <a:srgbClr val="CFCBBF"/>
                </a:solidFill>
                <a:latin typeface="Raleway"/>
                <a:ea typeface="Raleway"/>
                <a:cs typeface="Raleway"/>
                <a:sym typeface="Raleway"/>
              </a:rPr>
              <a:t>The iterative nature of our development process allows for continuous improvement and adaptation, ensuring the model remains cutting-edge and effective in an ever-evolving field of biodiversity.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sp>
        <p:nvSpPr>
          <p:cNvPr name="TextBox 6" id="6"/>
          <p:cNvSpPr txBox="true"/>
          <p:nvPr/>
        </p:nvSpPr>
        <p:spPr>
          <a:xfrm rot="0">
            <a:off x="969020" y="647105"/>
            <a:ext cx="13546931" cy="775990"/>
          </a:xfrm>
          <a:prstGeom prst="rect">
            <a:avLst/>
          </a:prstGeom>
        </p:spPr>
        <p:txBody>
          <a:bodyPr anchor="t" rtlCol="false" tIns="0" lIns="0" bIns="0" rIns="0">
            <a:spAutoFit/>
          </a:bodyPr>
          <a:lstStyle/>
          <a:p>
            <a:pPr algn="l">
              <a:lnSpc>
                <a:spcPts val="5937"/>
              </a:lnSpc>
            </a:pPr>
            <a:r>
              <a:rPr lang="en-US" sz="4750">
                <a:solidFill>
                  <a:srgbClr val="F2E782"/>
                </a:solidFill>
                <a:latin typeface="Prata"/>
                <a:ea typeface="Prata"/>
                <a:cs typeface="Prata"/>
                <a:sym typeface="Prata"/>
              </a:rPr>
              <a:t>Impact: Accelerating Research &amp; Conservation</a:t>
            </a:r>
          </a:p>
        </p:txBody>
      </p:sp>
      <p:sp>
        <p:nvSpPr>
          <p:cNvPr name="TextBox 7" id="7"/>
          <p:cNvSpPr txBox="true"/>
          <p:nvPr/>
        </p:nvSpPr>
        <p:spPr>
          <a:xfrm rot="0">
            <a:off x="969020" y="1821805"/>
            <a:ext cx="16349960" cy="860822"/>
          </a:xfrm>
          <a:prstGeom prst="rect">
            <a:avLst/>
          </a:prstGeom>
        </p:spPr>
        <p:txBody>
          <a:bodyPr anchor="t" rtlCol="false" tIns="0" lIns="0" bIns="0" rIns="0">
            <a:spAutoFit/>
          </a:bodyPr>
          <a:lstStyle/>
          <a:p>
            <a:pPr algn="l">
              <a:lnSpc>
                <a:spcPts val="3000"/>
              </a:lnSpc>
            </a:pPr>
            <a:r>
              <a:rPr lang="en-US" sz="1874">
                <a:solidFill>
                  <a:srgbClr val="CFCBBF"/>
                </a:solidFill>
                <a:latin typeface="Raleway"/>
                <a:ea typeface="Raleway"/>
                <a:cs typeface="Raleway"/>
                <a:sym typeface="Raleway"/>
              </a:rPr>
              <a:t>The "Enchanted Wings of Marvel" project is poised to deliver significant benefits, transforming how we monitor and protect butterfly populations. By automating identification, we unlock new possibilities for ecological research and global conservation efforts.</a:t>
            </a:r>
          </a:p>
        </p:txBody>
      </p:sp>
      <p:grpSp>
        <p:nvGrpSpPr>
          <p:cNvPr name="Group 8" id="8"/>
          <p:cNvGrpSpPr>
            <a:grpSpLocks noChangeAspect="true"/>
          </p:cNvGrpSpPr>
          <p:nvPr/>
        </p:nvGrpSpPr>
        <p:grpSpPr>
          <a:xfrm rot="0">
            <a:off x="969020" y="2955131"/>
            <a:ext cx="8174980" cy="969020"/>
            <a:chOff x="0" y="0"/>
            <a:chExt cx="10899973" cy="1292027"/>
          </a:xfrm>
        </p:grpSpPr>
        <p:sp>
          <p:nvSpPr>
            <p:cNvPr name="Freeform 9" id="9" descr="preencoded.png"/>
            <p:cNvSpPr/>
            <p:nvPr/>
          </p:nvSpPr>
          <p:spPr>
            <a:xfrm flipH="false" flipV="false" rot="0">
              <a:off x="0" y="0"/>
              <a:ext cx="10900029" cy="1291971"/>
            </a:xfrm>
            <a:custGeom>
              <a:avLst/>
              <a:gdLst/>
              <a:ahLst/>
              <a:cxnLst/>
              <a:rect r="r" b="b" t="t" l="l"/>
              <a:pathLst>
                <a:path h="1291971" w="10900029">
                  <a:moveTo>
                    <a:pt x="0" y="0"/>
                  </a:moveTo>
                  <a:lnTo>
                    <a:pt x="10900029" y="0"/>
                  </a:lnTo>
                  <a:lnTo>
                    <a:pt x="10900029" y="1291971"/>
                  </a:lnTo>
                  <a:lnTo>
                    <a:pt x="0" y="1291971"/>
                  </a:lnTo>
                  <a:lnTo>
                    <a:pt x="0" y="0"/>
                  </a:lnTo>
                  <a:close/>
                </a:path>
              </a:pathLst>
            </a:custGeom>
            <a:blipFill>
              <a:blip r:embed="rId4"/>
              <a:stretch>
                <a:fillRect l="0" t="-146" r="0" b="-150"/>
              </a:stretch>
            </a:blipFill>
          </p:spPr>
        </p:sp>
      </p:grpSp>
      <p:sp>
        <p:nvSpPr>
          <p:cNvPr name="TextBox 10" id="10"/>
          <p:cNvSpPr txBox="true"/>
          <p:nvPr/>
        </p:nvSpPr>
        <p:spPr>
          <a:xfrm rot="0">
            <a:off x="1211164" y="4156770"/>
            <a:ext cx="4807446" cy="387995"/>
          </a:xfrm>
          <a:prstGeom prst="rect">
            <a:avLst/>
          </a:prstGeom>
        </p:spPr>
        <p:txBody>
          <a:bodyPr anchor="t" rtlCol="false" tIns="0" lIns="0" bIns="0" rIns="0">
            <a:spAutoFit/>
          </a:bodyPr>
          <a:lstStyle/>
          <a:p>
            <a:pPr algn="l">
              <a:lnSpc>
                <a:spcPts val="2937"/>
              </a:lnSpc>
            </a:pPr>
            <a:r>
              <a:rPr lang="en-US" sz="2375">
                <a:solidFill>
                  <a:srgbClr val="CFCBBF"/>
                </a:solidFill>
                <a:latin typeface="Prata"/>
                <a:ea typeface="Prata"/>
                <a:cs typeface="Prata"/>
                <a:sym typeface="Prata"/>
              </a:rPr>
              <a:t>Streamlined Ecological Research</a:t>
            </a:r>
          </a:p>
        </p:txBody>
      </p:sp>
      <p:sp>
        <p:nvSpPr>
          <p:cNvPr name="TextBox 11" id="11"/>
          <p:cNvSpPr txBox="true"/>
          <p:nvPr/>
        </p:nvSpPr>
        <p:spPr>
          <a:xfrm rot="0">
            <a:off x="1211164" y="4604296"/>
            <a:ext cx="7690694" cy="1635919"/>
          </a:xfrm>
          <a:prstGeom prst="rect">
            <a:avLst/>
          </a:prstGeom>
        </p:spPr>
        <p:txBody>
          <a:bodyPr anchor="t" rtlCol="false" tIns="0" lIns="0" bIns="0" rIns="0">
            <a:spAutoFit/>
          </a:bodyPr>
          <a:lstStyle/>
          <a:p>
            <a:pPr algn="l">
              <a:lnSpc>
                <a:spcPts val="3000"/>
              </a:lnSpc>
            </a:pPr>
            <a:r>
              <a:rPr lang="en-US" sz="1874">
                <a:solidFill>
                  <a:srgbClr val="CFCBBF"/>
                </a:solidFill>
                <a:latin typeface="Raleway"/>
                <a:ea typeface="Raleway"/>
                <a:cs typeface="Raleway"/>
                <a:sym typeface="Raleway"/>
              </a:rPr>
              <a:t>Researchers can rapidly process large volumes of image data, freeing up valuable time for deeper analysis, hypothesis testing, and uncovering new insights into butterfly behavior and population dynamics.</a:t>
            </a:r>
          </a:p>
        </p:txBody>
      </p:sp>
      <p:grpSp>
        <p:nvGrpSpPr>
          <p:cNvPr name="Group 12" id="12"/>
          <p:cNvGrpSpPr>
            <a:grpSpLocks noChangeAspect="true"/>
          </p:cNvGrpSpPr>
          <p:nvPr/>
        </p:nvGrpSpPr>
        <p:grpSpPr>
          <a:xfrm rot="0">
            <a:off x="9144000" y="2955131"/>
            <a:ext cx="8174980" cy="969020"/>
            <a:chOff x="0" y="0"/>
            <a:chExt cx="10899973" cy="1292027"/>
          </a:xfrm>
        </p:grpSpPr>
        <p:sp>
          <p:nvSpPr>
            <p:cNvPr name="Freeform 13" id="13" descr="preencoded.png"/>
            <p:cNvSpPr/>
            <p:nvPr/>
          </p:nvSpPr>
          <p:spPr>
            <a:xfrm flipH="false" flipV="false" rot="0">
              <a:off x="0" y="0"/>
              <a:ext cx="10900029" cy="1291971"/>
            </a:xfrm>
            <a:custGeom>
              <a:avLst/>
              <a:gdLst/>
              <a:ahLst/>
              <a:cxnLst/>
              <a:rect r="r" b="b" t="t" l="l"/>
              <a:pathLst>
                <a:path h="1291971" w="10900029">
                  <a:moveTo>
                    <a:pt x="0" y="0"/>
                  </a:moveTo>
                  <a:lnTo>
                    <a:pt x="10900029" y="0"/>
                  </a:lnTo>
                  <a:lnTo>
                    <a:pt x="10900029" y="1291971"/>
                  </a:lnTo>
                  <a:lnTo>
                    <a:pt x="0" y="1291971"/>
                  </a:lnTo>
                  <a:lnTo>
                    <a:pt x="0" y="0"/>
                  </a:lnTo>
                  <a:close/>
                </a:path>
              </a:pathLst>
            </a:custGeom>
            <a:blipFill>
              <a:blip r:embed="rId5"/>
              <a:stretch>
                <a:fillRect l="0" t="-146" r="0" b="-150"/>
              </a:stretch>
            </a:blipFill>
          </p:spPr>
        </p:sp>
      </p:grpSp>
      <p:sp>
        <p:nvSpPr>
          <p:cNvPr name="TextBox 14" id="14"/>
          <p:cNvSpPr txBox="true"/>
          <p:nvPr/>
        </p:nvSpPr>
        <p:spPr>
          <a:xfrm rot="0">
            <a:off x="9386144" y="4156770"/>
            <a:ext cx="4996755" cy="387995"/>
          </a:xfrm>
          <a:prstGeom prst="rect">
            <a:avLst/>
          </a:prstGeom>
        </p:spPr>
        <p:txBody>
          <a:bodyPr anchor="t" rtlCol="false" tIns="0" lIns="0" bIns="0" rIns="0">
            <a:spAutoFit/>
          </a:bodyPr>
          <a:lstStyle/>
          <a:p>
            <a:pPr algn="l">
              <a:lnSpc>
                <a:spcPts val="2937"/>
              </a:lnSpc>
            </a:pPr>
            <a:r>
              <a:rPr lang="en-US" sz="2375">
                <a:solidFill>
                  <a:srgbClr val="CFCBBF"/>
                </a:solidFill>
                <a:latin typeface="Prata"/>
                <a:ea typeface="Prata"/>
                <a:cs typeface="Prata"/>
                <a:sym typeface="Prata"/>
              </a:rPr>
              <a:t>Enhanced Biodiversity Monitoring</a:t>
            </a:r>
          </a:p>
        </p:txBody>
      </p:sp>
      <p:sp>
        <p:nvSpPr>
          <p:cNvPr name="TextBox 15" id="15"/>
          <p:cNvSpPr txBox="true"/>
          <p:nvPr/>
        </p:nvSpPr>
        <p:spPr>
          <a:xfrm rot="0">
            <a:off x="9386144" y="4604296"/>
            <a:ext cx="7690694" cy="1248370"/>
          </a:xfrm>
          <a:prstGeom prst="rect">
            <a:avLst/>
          </a:prstGeom>
        </p:spPr>
        <p:txBody>
          <a:bodyPr anchor="t" rtlCol="false" tIns="0" lIns="0" bIns="0" rIns="0">
            <a:spAutoFit/>
          </a:bodyPr>
          <a:lstStyle/>
          <a:p>
            <a:pPr algn="l">
              <a:lnSpc>
                <a:spcPts val="3000"/>
              </a:lnSpc>
            </a:pPr>
            <a:r>
              <a:rPr lang="en-US" sz="1874">
                <a:solidFill>
                  <a:srgbClr val="CFCBBF"/>
                </a:solidFill>
                <a:latin typeface="Raleway"/>
                <a:ea typeface="Raleway"/>
                <a:cs typeface="Raleway"/>
                <a:sym typeface="Raleway"/>
              </a:rPr>
              <a:t>Our tool enables more frequent and widespread surveys, providing near real-time data on species distribution, abundance, and habitat health, crucial for understanding ecosystem changes.</a:t>
            </a:r>
          </a:p>
        </p:txBody>
      </p:sp>
      <p:grpSp>
        <p:nvGrpSpPr>
          <p:cNvPr name="Group 16" id="16"/>
          <p:cNvGrpSpPr>
            <a:grpSpLocks noChangeAspect="true"/>
          </p:cNvGrpSpPr>
          <p:nvPr/>
        </p:nvGrpSpPr>
        <p:grpSpPr>
          <a:xfrm rot="0">
            <a:off x="969020" y="6482358"/>
            <a:ext cx="8174980" cy="969020"/>
            <a:chOff x="0" y="0"/>
            <a:chExt cx="10899973" cy="1292027"/>
          </a:xfrm>
        </p:grpSpPr>
        <p:sp>
          <p:nvSpPr>
            <p:cNvPr name="Freeform 17" id="17" descr="preencoded.png"/>
            <p:cNvSpPr/>
            <p:nvPr/>
          </p:nvSpPr>
          <p:spPr>
            <a:xfrm flipH="false" flipV="false" rot="0">
              <a:off x="0" y="0"/>
              <a:ext cx="10900029" cy="1291971"/>
            </a:xfrm>
            <a:custGeom>
              <a:avLst/>
              <a:gdLst/>
              <a:ahLst/>
              <a:cxnLst/>
              <a:rect r="r" b="b" t="t" l="l"/>
              <a:pathLst>
                <a:path h="1291971" w="10900029">
                  <a:moveTo>
                    <a:pt x="0" y="0"/>
                  </a:moveTo>
                  <a:lnTo>
                    <a:pt x="10900029" y="0"/>
                  </a:lnTo>
                  <a:lnTo>
                    <a:pt x="10900029" y="1291971"/>
                  </a:lnTo>
                  <a:lnTo>
                    <a:pt x="0" y="1291971"/>
                  </a:lnTo>
                  <a:lnTo>
                    <a:pt x="0" y="0"/>
                  </a:lnTo>
                  <a:close/>
                </a:path>
              </a:pathLst>
            </a:custGeom>
            <a:blipFill>
              <a:blip r:embed="rId6"/>
              <a:stretch>
                <a:fillRect l="0" t="-146" r="0" b="-150"/>
              </a:stretch>
            </a:blipFill>
          </p:spPr>
        </p:sp>
      </p:grpSp>
      <p:sp>
        <p:nvSpPr>
          <p:cNvPr name="TextBox 18" id="18"/>
          <p:cNvSpPr txBox="true"/>
          <p:nvPr/>
        </p:nvSpPr>
        <p:spPr>
          <a:xfrm rot="0">
            <a:off x="1211164" y="7683996"/>
            <a:ext cx="4812952" cy="387995"/>
          </a:xfrm>
          <a:prstGeom prst="rect">
            <a:avLst/>
          </a:prstGeom>
        </p:spPr>
        <p:txBody>
          <a:bodyPr anchor="t" rtlCol="false" tIns="0" lIns="0" bIns="0" rIns="0">
            <a:spAutoFit/>
          </a:bodyPr>
          <a:lstStyle/>
          <a:p>
            <a:pPr algn="l">
              <a:lnSpc>
                <a:spcPts val="2937"/>
              </a:lnSpc>
            </a:pPr>
            <a:r>
              <a:rPr lang="en-US" sz="2375">
                <a:solidFill>
                  <a:srgbClr val="CFCBBF"/>
                </a:solidFill>
                <a:latin typeface="Prata"/>
                <a:ea typeface="Prata"/>
                <a:cs typeface="Prata"/>
                <a:sym typeface="Prata"/>
              </a:rPr>
              <a:t>Targeted Conservation Strategies</a:t>
            </a:r>
          </a:p>
        </p:txBody>
      </p:sp>
      <p:sp>
        <p:nvSpPr>
          <p:cNvPr name="TextBox 19" id="19"/>
          <p:cNvSpPr txBox="true"/>
          <p:nvPr/>
        </p:nvSpPr>
        <p:spPr>
          <a:xfrm rot="0">
            <a:off x="1211164" y="8131523"/>
            <a:ext cx="7690694" cy="1248370"/>
          </a:xfrm>
          <a:prstGeom prst="rect">
            <a:avLst/>
          </a:prstGeom>
        </p:spPr>
        <p:txBody>
          <a:bodyPr anchor="t" rtlCol="false" tIns="0" lIns="0" bIns="0" rIns="0">
            <a:spAutoFit/>
          </a:bodyPr>
          <a:lstStyle/>
          <a:p>
            <a:pPr algn="l">
              <a:lnSpc>
                <a:spcPts val="3000"/>
              </a:lnSpc>
            </a:pPr>
            <a:r>
              <a:rPr lang="en-US" sz="1874">
                <a:solidFill>
                  <a:srgbClr val="CFCBBF"/>
                </a:solidFill>
                <a:latin typeface="Raleway"/>
                <a:ea typeface="Raleway"/>
                <a:cs typeface="Raleway"/>
                <a:sym typeface="Raleway"/>
              </a:rPr>
              <a:t>Accurate identification helps pinpoint endangered species and critical habitats, allowing conservationists to deploy resources more effectively and develop tailored protection plans.</a:t>
            </a:r>
          </a:p>
        </p:txBody>
      </p:sp>
      <p:grpSp>
        <p:nvGrpSpPr>
          <p:cNvPr name="Group 20" id="20"/>
          <p:cNvGrpSpPr>
            <a:grpSpLocks noChangeAspect="true"/>
          </p:cNvGrpSpPr>
          <p:nvPr/>
        </p:nvGrpSpPr>
        <p:grpSpPr>
          <a:xfrm rot="0">
            <a:off x="9144000" y="6482358"/>
            <a:ext cx="8174980" cy="969020"/>
            <a:chOff x="0" y="0"/>
            <a:chExt cx="10899973" cy="1292027"/>
          </a:xfrm>
        </p:grpSpPr>
        <p:sp>
          <p:nvSpPr>
            <p:cNvPr name="Freeform 21" id="21" descr="preencoded.png"/>
            <p:cNvSpPr/>
            <p:nvPr/>
          </p:nvSpPr>
          <p:spPr>
            <a:xfrm flipH="false" flipV="false" rot="0">
              <a:off x="0" y="0"/>
              <a:ext cx="10900029" cy="1291971"/>
            </a:xfrm>
            <a:custGeom>
              <a:avLst/>
              <a:gdLst/>
              <a:ahLst/>
              <a:cxnLst/>
              <a:rect r="r" b="b" t="t" l="l"/>
              <a:pathLst>
                <a:path h="1291971" w="10900029">
                  <a:moveTo>
                    <a:pt x="0" y="0"/>
                  </a:moveTo>
                  <a:lnTo>
                    <a:pt x="10900029" y="0"/>
                  </a:lnTo>
                  <a:lnTo>
                    <a:pt x="10900029" y="1291971"/>
                  </a:lnTo>
                  <a:lnTo>
                    <a:pt x="0" y="1291971"/>
                  </a:lnTo>
                  <a:lnTo>
                    <a:pt x="0" y="0"/>
                  </a:lnTo>
                  <a:close/>
                </a:path>
              </a:pathLst>
            </a:custGeom>
            <a:blipFill>
              <a:blip r:embed="rId7"/>
              <a:stretch>
                <a:fillRect l="0" t="-146" r="0" b="-150"/>
              </a:stretch>
            </a:blipFill>
          </p:spPr>
        </p:sp>
      </p:grpSp>
      <p:sp>
        <p:nvSpPr>
          <p:cNvPr name="TextBox 22" id="22"/>
          <p:cNvSpPr txBox="true"/>
          <p:nvPr/>
        </p:nvSpPr>
        <p:spPr>
          <a:xfrm rot="0">
            <a:off x="9386144" y="7683996"/>
            <a:ext cx="4178796" cy="387995"/>
          </a:xfrm>
          <a:prstGeom prst="rect">
            <a:avLst/>
          </a:prstGeom>
        </p:spPr>
        <p:txBody>
          <a:bodyPr anchor="t" rtlCol="false" tIns="0" lIns="0" bIns="0" rIns="0">
            <a:spAutoFit/>
          </a:bodyPr>
          <a:lstStyle/>
          <a:p>
            <a:pPr algn="l">
              <a:lnSpc>
                <a:spcPts val="2937"/>
              </a:lnSpc>
            </a:pPr>
            <a:r>
              <a:rPr lang="en-US" sz="2375">
                <a:solidFill>
                  <a:srgbClr val="CFCBBF"/>
                </a:solidFill>
                <a:latin typeface="Prata"/>
                <a:ea typeface="Prata"/>
                <a:cs typeface="Prata"/>
                <a:sym typeface="Prata"/>
              </a:rPr>
              <a:t>Empowering Citizen Science</a:t>
            </a:r>
          </a:p>
        </p:txBody>
      </p:sp>
      <p:sp>
        <p:nvSpPr>
          <p:cNvPr name="TextBox 23" id="23"/>
          <p:cNvSpPr txBox="true"/>
          <p:nvPr/>
        </p:nvSpPr>
        <p:spPr>
          <a:xfrm rot="0">
            <a:off x="9386144" y="8131523"/>
            <a:ext cx="7690694" cy="1248370"/>
          </a:xfrm>
          <a:prstGeom prst="rect">
            <a:avLst/>
          </a:prstGeom>
        </p:spPr>
        <p:txBody>
          <a:bodyPr anchor="t" rtlCol="false" tIns="0" lIns="0" bIns="0" rIns="0">
            <a:spAutoFit/>
          </a:bodyPr>
          <a:lstStyle/>
          <a:p>
            <a:pPr algn="l">
              <a:lnSpc>
                <a:spcPts val="3000"/>
              </a:lnSpc>
            </a:pPr>
            <a:r>
              <a:rPr lang="en-US" sz="1874">
                <a:solidFill>
                  <a:srgbClr val="CFCBBF"/>
                </a:solidFill>
                <a:latin typeface="Raleway"/>
                <a:ea typeface="Raleway"/>
                <a:cs typeface="Raleway"/>
                <a:sym typeface="Raleway"/>
              </a:rPr>
              <a:t>By making identification accessible, the project encourages public participation, transforming enthusiasts into valuable data collectors and fostering greater community engagement in conservation.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sp>
        <p:nvSpPr>
          <p:cNvPr name="TextBox 6" id="6"/>
          <p:cNvSpPr txBox="true"/>
          <p:nvPr/>
        </p:nvSpPr>
        <p:spPr>
          <a:xfrm rot="0">
            <a:off x="992238" y="1170980"/>
            <a:ext cx="13909179" cy="794147"/>
          </a:xfrm>
          <a:prstGeom prst="rect">
            <a:avLst/>
          </a:prstGeom>
        </p:spPr>
        <p:txBody>
          <a:bodyPr anchor="t" rtlCol="false" tIns="0" lIns="0" bIns="0" rIns="0">
            <a:spAutoFit/>
          </a:bodyPr>
          <a:lstStyle/>
          <a:p>
            <a:pPr algn="l">
              <a:lnSpc>
                <a:spcPts val="6062"/>
              </a:lnSpc>
            </a:pPr>
            <a:r>
              <a:rPr lang="en-US" sz="4875">
                <a:solidFill>
                  <a:srgbClr val="F2E782"/>
                </a:solidFill>
                <a:latin typeface="Prata"/>
                <a:ea typeface="Prata"/>
                <a:cs typeface="Prata"/>
                <a:sym typeface="Prata"/>
              </a:rPr>
              <a:t>Technological Innovations &amp; Future Directions</a:t>
            </a:r>
          </a:p>
        </p:txBody>
      </p:sp>
      <p:sp>
        <p:nvSpPr>
          <p:cNvPr name="TextBox 7" id="7"/>
          <p:cNvSpPr txBox="true"/>
          <p:nvPr/>
        </p:nvSpPr>
        <p:spPr>
          <a:xfrm rot="0">
            <a:off x="992238" y="2375446"/>
            <a:ext cx="16303526" cy="87957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Beyond its immediate application, this project lays the groundwork for further technological advancements and expanded capabilities. We envision a future where our butterfly identification model integrates seamlessly with broader ecological monitoring systems.</a:t>
            </a:r>
          </a:p>
        </p:txBody>
      </p:sp>
      <p:sp>
        <p:nvSpPr>
          <p:cNvPr name="TextBox 8" id="8"/>
          <p:cNvSpPr txBox="true"/>
          <p:nvPr/>
        </p:nvSpPr>
        <p:spPr>
          <a:xfrm rot="0">
            <a:off x="992238" y="3782020"/>
            <a:ext cx="4343846" cy="387698"/>
          </a:xfrm>
          <a:prstGeom prst="rect">
            <a:avLst/>
          </a:prstGeom>
        </p:spPr>
        <p:txBody>
          <a:bodyPr anchor="t" rtlCol="false" tIns="0" lIns="0" bIns="0" rIns="0">
            <a:spAutoFit/>
          </a:bodyPr>
          <a:lstStyle/>
          <a:p>
            <a:pPr algn="l">
              <a:lnSpc>
                <a:spcPts val="2999"/>
              </a:lnSpc>
            </a:pPr>
            <a:r>
              <a:rPr lang="en-US" sz="2437">
                <a:solidFill>
                  <a:srgbClr val="F2E782"/>
                </a:solidFill>
                <a:latin typeface="Prata"/>
                <a:ea typeface="Prata"/>
                <a:cs typeface="Prata"/>
                <a:sym typeface="Prata"/>
              </a:rPr>
              <a:t>Real-time Field Identification</a:t>
            </a:r>
          </a:p>
        </p:txBody>
      </p:sp>
      <p:sp>
        <p:nvSpPr>
          <p:cNvPr name="TextBox 9" id="9"/>
          <p:cNvSpPr txBox="true"/>
          <p:nvPr/>
        </p:nvSpPr>
        <p:spPr>
          <a:xfrm rot="0">
            <a:off x="992238" y="4331940"/>
            <a:ext cx="7849195" cy="167342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Future iterations could include a mobile application with real-time image recognition, allowing immediate identification of butterflies directly in the field using a smartphone camera. This would revolutionize field surveys and citizen science contributions.</a:t>
            </a:r>
          </a:p>
        </p:txBody>
      </p:sp>
      <p:sp>
        <p:nvSpPr>
          <p:cNvPr name="TextBox 10" id="10"/>
          <p:cNvSpPr txBox="true"/>
          <p:nvPr/>
        </p:nvSpPr>
        <p:spPr>
          <a:xfrm rot="0">
            <a:off x="992238" y="6253311"/>
            <a:ext cx="4205585" cy="387698"/>
          </a:xfrm>
          <a:prstGeom prst="rect">
            <a:avLst/>
          </a:prstGeom>
        </p:spPr>
        <p:txBody>
          <a:bodyPr anchor="t" rtlCol="false" tIns="0" lIns="0" bIns="0" rIns="0">
            <a:spAutoFit/>
          </a:bodyPr>
          <a:lstStyle/>
          <a:p>
            <a:pPr algn="l">
              <a:lnSpc>
                <a:spcPts val="2999"/>
              </a:lnSpc>
            </a:pPr>
            <a:r>
              <a:rPr lang="en-US" sz="2437">
                <a:solidFill>
                  <a:srgbClr val="F2E782"/>
                </a:solidFill>
                <a:latin typeface="Prata"/>
                <a:ea typeface="Prata"/>
                <a:cs typeface="Prata"/>
                <a:sym typeface="Prata"/>
              </a:rPr>
              <a:t>Integration with IoT Devices</a:t>
            </a:r>
          </a:p>
        </p:txBody>
      </p:sp>
      <p:sp>
        <p:nvSpPr>
          <p:cNvPr name="TextBox 11" id="11"/>
          <p:cNvSpPr txBox="true"/>
          <p:nvPr/>
        </p:nvSpPr>
        <p:spPr>
          <a:xfrm rot="0">
            <a:off x="992238" y="6803231"/>
            <a:ext cx="7849195" cy="2070347"/>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Imagine camera traps equipped with our AI model, autonomously identifying and logging butterfly occurrences, providing continuous, unmanned monitoring of remote or sensitive habitats. This could include solar-powered, low-power devices for extended deployment.</a:t>
            </a:r>
          </a:p>
        </p:txBody>
      </p:sp>
      <p:sp>
        <p:nvSpPr>
          <p:cNvPr name="TextBox 12" id="12"/>
          <p:cNvSpPr txBox="true"/>
          <p:nvPr/>
        </p:nvSpPr>
        <p:spPr>
          <a:xfrm rot="0">
            <a:off x="9456092" y="3782020"/>
            <a:ext cx="5032772" cy="387698"/>
          </a:xfrm>
          <a:prstGeom prst="rect">
            <a:avLst/>
          </a:prstGeom>
        </p:spPr>
        <p:txBody>
          <a:bodyPr anchor="t" rtlCol="false" tIns="0" lIns="0" bIns="0" rIns="0">
            <a:spAutoFit/>
          </a:bodyPr>
          <a:lstStyle/>
          <a:p>
            <a:pPr algn="l">
              <a:lnSpc>
                <a:spcPts val="2999"/>
              </a:lnSpc>
            </a:pPr>
            <a:r>
              <a:rPr lang="en-US" sz="2437">
                <a:solidFill>
                  <a:srgbClr val="F2E782"/>
                </a:solidFill>
                <a:latin typeface="Prata"/>
                <a:ea typeface="Prata"/>
                <a:cs typeface="Prata"/>
                <a:sym typeface="Prata"/>
              </a:rPr>
              <a:t>Predictive Modeling for Migration</a:t>
            </a:r>
          </a:p>
        </p:txBody>
      </p:sp>
      <p:sp>
        <p:nvSpPr>
          <p:cNvPr name="TextBox 13" id="13"/>
          <p:cNvSpPr txBox="true"/>
          <p:nvPr/>
        </p:nvSpPr>
        <p:spPr>
          <a:xfrm rot="0">
            <a:off x="9456092" y="4331940"/>
            <a:ext cx="7849195" cy="167342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With vast datasets of identified species, we can train models to predict migration patterns, understand climate change impacts on butterfly populations, and even forecast potential pest outbreaks. This moves beyond identification to actionable ecological insights.</a:t>
            </a:r>
          </a:p>
        </p:txBody>
      </p:sp>
      <p:sp>
        <p:nvSpPr>
          <p:cNvPr name="TextBox 14" id="14"/>
          <p:cNvSpPr txBox="true"/>
          <p:nvPr/>
        </p:nvSpPr>
        <p:spPr>
          <a:xfrm rot="0">
            <a:off x="9456092" y="6253311"/>
            <a:ext cx="4953446" cy="387698"/>
          </a:xfrm>
          <a:prstGeom prst="rect">
            <a:avLst/>
          </a:prstGeom>
        </p:spPr>
        <p:txBody>
          <a:bodyPr anchor="t" rtlCol="false" tIns="0" lIns="0" bIns="0" rIns="0">
            <a:spAutoFit/>
          </a:bodyPr>
          <a:lstStyle/>
          <a:p>
            <a:pPr algn="l">
              <a:lnSpc>
                <a:spcPts val="2999"/>
              </a:lnSpc>
            </a:pPr>
            <a:r>
              <a:rPr lang="en-US" sz="2437">
                <a:solidFill>
                  <a:srgbClr val="F2E782"/>
                </a:solidFill>
                <a:latin typeface="Prata"/>
                <a:ea typeface="Prata"/>
                <a:cs typeface="Prata"/>
                <a:sym typeface="Prata"/>
              </a:rPr>
              <a:t>Genetic &amp; Behavioral Correlation</a:t>
            </a:r>
          </a:p>
        </p:txBody>
      </p:sp>
      <p:sp>
        <p:nvSpPr>
          <p:cNvPr name="TextBox 15" id="15"/>
          <p:cNvSpPr txBox="true"/>
          <p:nvPr/>
        </p:nvSpPr>
        <p:spPr>
          <a:xfrm rot="0">
            <a:off x="9456092" y="6803231"/>
            <a:ext cx="7849195" cy="167342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Integrating visual identification with genomic data and observed behaviors could unlock deeper understanding of species evolution, adaptation, and conservation needs, creating a holistic view of butterfly biology.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sp>
        <p:nvSpPr>
          <p:cNvPr name="TextBox 6" id="6"/>
          <p:cNvSpPr txBox="true"/>
          <p:nvPr/>
        </p:nvSpPr>
        <p:spPr>
          <a:xfrm rot="0">
            <a:off x="992238" y="757237"/>
            <a:ext cx="6539061" cy="794148"/>
          </a:xfrm>
          <a:prstGeom prst="rect">
            <a:avLst/>
          </a:prstGeom>
        </p:spPr>
        <p:txBody>
          <a:bodyPr anchor="t" rtlCol="false" tIns="0" lIns="0" bIns="0" rIns="0">
            <a:spAutoFit/>
          </a:bodyPr>
          <a:lstStyle/>
          <a:p>
            <a:pPr algn="l">
              <a:lnSpc>
                <a:spcPts val="6062"/>
              </a:lnSpc>
            </a:pPr>
            <a:r>
              <a:rPr lang="en-US" sz="4875">
                <a:solidFill>
                  <a:srgbClr val="F2E782"/>
                </a:solidFill>
                <a:latin typeface="Prata"/>
                <a:ea typeface="Prata"/>
                <a:cs typeface="Prata"/>
                <a:sym typeface="Prata"/>
              </a:rPr>
              <a:t>Team &amp; Collaborators</a:t>
            </a:r>
          </a:p>
        </p:txBody>
      </p:sp>
      <p:sp>
        <p:nvSpPr>
          <p:cNvPr name="TextBox 7" id="7"/>
          <p:cNvSpPr txBox="true"/>
          <p:nvPr/>
        </p:nvSpPr>
        <p:spPr>
          <a:xfrm rot="0">
            <a:off x="992238" y="1961704"/>
            <a:ext cx="16303526" cy="879574"/>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The "Enchanted Wings of Marvel" project is the result of dedicated effort from a multidisciplinary team. Our success is built upon a foundation of expertise in deep learning, entomology, and software development, further strengthened by invaluable collaborations.</a:t>
            </a:r>
          </a:p>
        </p:txBody>
      </p:sp>
      <p:grpSp>
        <p:nvGrpSpPr>
          <p:cNvPr name="Group 8" id="8"/>
          <p:cNvGrpSpPr>
            <a:grpSpLocks noChangeAspect="true"/>
          </p:cNvGrpSpPr>
          <p:nvPr/>
        </p:nvGrpSpPr>
        <p:grpSpPr>
          <a:xfrm rot="0">
            <a:off x="5677792" y="3281214"/>
            <a:ext cx="1584275" cy="992237"/>
            <a:chOff x="0" y="0"/>
            <a:chExt cx="2112367" cy="1322983"/>
          </a:xfrm>
        </p:grpSpPr>
        <p:sp>
          <p:nvSpPr>
            <p:cNvPr name="Freeform 9" id="9" descr="preencoded.png"/>
            <p:cNvSpPr/>
            <p:nvPr/>
          </p:nvSpPr>
          <p:spPr>
            <a:xfrm flipH="false" flipV="false" rot="0">
              <a:off x="0" y="0"/>
              <a:ext cx="2112391" cy="1322959"/>
            </a:xfrm>
            <a:custGeom>
              <a:avLst/>
              <a:gdLst/>
              <a:ahLst/>
              <a:cxnLst/>
              <a:rect r="r" b="b" t="t" l="l"/>
              <a:pathLst>
                <a:path h="1322959" w="2112391">
                  <a:moveTo>
                    <a:pt x="0" y="0"/>
                  </a:moveTo>
                  <a:lnTo>
                    <a:pt x="2112391" y="0"/>
                  </a:lnTo>
                  <a:lnTo>
                    <a:pt x="2112391" y="1322959"/>
                  </a:lnTo>
                  <a:lnTo>
                    <a:pt x="0" y="1322959"/>
                  </a:lnTo>
                  <a:lnTo>
                    <a:pt x="0" y="0"/>
                  </a:lnTo>
                  <a:close/>
                </a:path>
              </a:pathLst>
            </a:custGeom>
            <a:blipFill>
              <a:blip r:embed="rId4"/>
              <a:stretch>
                <a:fillRect l="0" t="-16" r="1" b="-17"/>
              </a:stretch>
            </a:blipFill>
          </p:spPr>
        </p:sp>
      </p:grpSp>
      <p:grpSp>
        <p:nvGrpSpPr>
          <p:cNvPr name="Group 10" id="10"/>
          <p:cNvGrpSpPr>
            <a:grpSpLocks noChangeAspect="true"/>
          </p:cNvGrpSpPr>
          <p:nvPr/>
        </p:nvGrpSpPr>
        <p:grpSpPr>
          <a:xfrm rot="0">
            <a:off x="7460456" y="3281214"/>
            <a:ext cx="1584275" cy="992237"/>
            <a:chOff x="0" y="0"/>
            <a:chExt cx="2112367" cy="1322983"/>
          </a:xfrm>
        </p:grpSpPr>
        <p:sp>
          <p:nvSpPr>
            <p:cNvPr name="Freeform 11" id="11" descr="preencoded.png"/>
            <p:cNvSpPr/>
            <p:nvPr/>
          </p:nvSpPr>
          <p:spPr>
            <a:xfrm flipH="false" flipV="false" rot="0">
              <a:off x="0" y="0"/>
              <a:ext cx="2112391" cy="1322959"/>
            </a:xfrm>
            <a:custGeom>
              <a:avLst/>
              <a:gdLst/>
              <a:ahLst/>
              <a:cxnLst/>
              <a:rect r="r" b="b" t="t" l="l"/>
              <a:pathLst>
                <a:path h="1322959" w="2112391">
                  <a:moveTo>
                    <a:pt x="0" y="0"/>
                  </a:moveTo>
                  <a:lnTo>
                    <a:pt x="2112391" y="0"/>
                  </a:lnTo>
                  <a:lnTo>
                    <a:pt x="2112391" y="1322959"/>
                  </a:lnTo>
                  <a:lnTo>
                    <a:pt x="0" y="1322959"/>
                  </a:lnTo>
                  <a:lnTo>
                    <a:pt x="0" y="0"/>
                  </a:lnTo>
                  <a:close/>
                </a:path>
              </a:pathLst>
            </a:custGeom>
            <a:blipFill>
              <a:blip r:embed="rId5"/>
              <a:stretch>
                <a:fillRect l="0" t="-16" r="1" b="-17"/>
              </a:stretch>
            </a:blipFill>
          </p:spPr>
        </p:sp>
      </p:grpSp>
      <p:grpSp>
        <p:nvGrpSpPr>
          <p:cNvPr name="Group 12" id="12"/>
          <p:cNvGrpSpPr>
            <a:grpSpLocks noChangeAspect="true"/>
          </p:cNvGrpSpPr>
          <p:nvPr/>
        </p:nvGrpSpPr>
        <p:grpSpPr>
          <a:xfrm rot="0">
            <a:off x="9243120" y="3281214"/>
            <a:ext cx="1584275" cy="992237"/>
            <a:chOff x="0" y="0"/>
            <a:chExt cx="2112367" cy="1322983"/>
          </a:xfrm>
        </p:grpSpPr>
        <p:sp>
          <p:nvSpPr>
            <p:cNvPr name="Freeform 13" id="13" descr="preencoded.png"/>
            <p:cNvSpPr/>
            <p:nvPr/>
          </p:nvSpPr>
          <p:spPr>
            <a:xfrm flipH="false" flipV="false" rot="0">
              <a:off x="0" y="0"/>
              <a:ext cx="2112391" cy="1322959"/>
            </a:xfrm>
            <a:custGeom>
              <a:avLst/>
              <a:gdLst/>
              <a:ahLst/>
              <a:cxnLst/>
              <a:rect r="r" b="b" t="t" l="l"/>
              <a:pathLst>
                <a:path h="1322959" w="2112391">
                  <a:moveTo>
                    <a:pt x="0" y="0"/>
                  </a:moveTo>
                  <a:lnTo>
                    <a:pt x="2112391" y="0"/>
                  </a:lnTo>
                  <a:lnTo>
                    <a:pt x="2112391" y="1322959"/>
                  </a:lnTo>
                  <a:lnTo>
                    <a:pt x="0" y="1322959"/>
                  </a:lnTo>
                  <a:lnTo>
                    <a:pt x="0" y="0"/>
                  </a:lnTo>
                  <a:close/>
                </a:path>
              </a:pathLst>
            </a:custGeom>
            <a:blipFill>
              <a:blip r:embed="rId6"/>
              <a:stretch>
                <a:fillRect l="0" t="-16" r="1" b="-17"/>
              </a:stretch>
            </a:blipFill>
          </p:spPr>
        </p:sp>
      </p:grpSp>
      <p:grpSp>
        <p:nvGrpSpPr>
          <p:cNvPr name="Group 14" id="14"/>
          <p:cNvGrpSpPr>
            <a:grpSpLocks noChangeAspect="true"/>
          </p:cNvGrpSpPr>
          <p:nvPr/>
        </p:nvGrpSpPr>
        <p:grpSpPr>
          <a:xfrm rot="0">
            <a:off x="11025782" y="3281214"/>
            <a:ext cx="1584275" cy="992237"/>
            <a:chOff x="0" y="0"/>
            <a:chExt cx="2112367" cy="1322983"/>
          </a:xfrm>
        </p:grpSpPr>
        <p:sp>
          <p:nvSpPr>
            <p:cNvPr name="Freeform 15" id="15" descr="preencoded.png"/>
            <p:cNvSpPr/>
            <p:nvPr/>
          </p:nvSpPr>
          <p:spPr>
            <a:xfrm flipH="false" flipV="false" rot="0">
              <a:off x="0" y="0"/>
              <a:ext cx="2112391" cy="1322959"/>
            </a:xfrm>
            <a:custGeom>
              <a:avLst/>
              <a:gdLst/>
              <a:ahLst/>
              <a:cxnLst/>
              <a:rect r="r" b="b" t="t" l="l"/>
              <a:pathLst>
                <a:path h="1322959" w="2112391">
                  <a:moveTo>
                    <a:pt x="0" y="0"/>
                  </a:moveTo>
                  <a:lnTo>
                    <a:pt x="2112391" y="0"/>
                  </a:lnTo>
                  <a:lnTo>
                    <a:pt x="2112391" y="1322959"/>
                  </a:lnTo>
                  <a:lnTo>
                    <a:pt x="0" y="1322959"/>
                  </a:lnTo>
                  <a:lnTo>
                    <a:pt x="0" y="0"/>
                  </a:lnTo>
                  <a:close/>
                </a:path>
              </a:pathLst>
            </a:custGeom>
            <a:blipFill>
              <a:blip r:embed="rId7"/>
              <a:stretch>
                <a:fillRect l="0" t="-16" r="1" b="-17"/>
              </a:stretch>
            </a:blipFill>
          </p:spPr>
        </p:sp>
      </p:grpSp>
      <p:sp>
        <p:nvSpPr>
          <p:cNvPr name="TextBox 16" id="16"/>
          <p:cNvSpPr txBox="true"/>
          <p:nvPr/>
        </p:nvSpPr>
        <p:spPr>
          <a:xfrm rot="0">
            <a:off x="992238" y="4627661"/>
            <a:ext cx="16303526" cy="482650"/>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Our core team combines diverse skills:</a:t>
            </a:r>
          </a:p>
        </p:txBody>
      </p:sp>
      <p:grpSp>
        <p:nvGrpSpPr>
          <p:cNvPr name="Group 17" id="17"/>
          <p:cNvGrpSpPr/>
          <p:nvPr/>
        </p:nvGrpSpPr>
        <p:grpSpPr>
          <a:xfrm rot="0">
            <a:off x="992238" y="5389364"/>
            <a:ext cx="558105" cy="558105"/>
            <a:chOff x="0" y="0"/>
            <a:chExt cx="744140" cy="744140"/>
          </a:xfrm>
        </p:grpSpPr>
        <p:sp>
          <p:nvSpPr>
            <p:cNvPr name="Freeform 18" id="18"/>
            <p:cNvSpPr/>
            <p:nvPr/>
          </p:nvSpPr>
          <p:spPr>
            <a:xfrm flipH="false" flipV="false" rot="0">
              <a:off x="0" y="0"/>
              <a:ext cx="744220" cy="744220"/>
            </a:xfrm>
            <a:custGeom>
              <a:avLst/>
              <a:gdLst/>
              <a:ahLst/>
              <a:cxnLst/>
              <a:rect r="r" b="b" t="t" l="l"/>
              <a:pathLst>
                <a:path h="744220" w="744220">
                  <a:moveTo>
                    <a:pt x="0" y="49657"/>
                  </a:moveTo>
                  <a:cubicBezTo>
                    <a:pt x="0" y="22225"/>
                    <a:pt x="22225" y="0"/>
                    <a:pt x="49657" y="0"/>
                  </a:cubicBezTo>
                  <a:lnTo>
                    <a:pt x="694563" y="0"/>
                  </a:lnTo>
                  <a:cubicBezTo>
                    <a:pt x="721995" y="0"/>
                    <a:pt x="744220" y="22225"/>
                    <a:pt x="744220" y="49657"/>
                  </a:cubicBezTo>
                  <a:lnTo>
                    <a:pt x="744220" y="694563"/>
                  </a:lnTo>
                  <a:cubicBezTo>
                    <a:pt x="744220" y="721995"/>
                    <a:pt x="721995" y="744220"/>
                    <a:pt x="694563" y="744220"/>
                  </a:cubicBezTo>
                  <a:lnTo>
                    <a:pt x="49657" y="744220"/>
                  </a:lnTo>
                  <a:cubicBezTo>
                    <a:pt x="22225" y="744093"/>
                    <a:pt x="0" y="721868"/>
                    <a:pt x="0" y="694563"/>
                  </a:cubicBezTo>
                  <a:close/>
                </a:path>
              </a:pathLst>
            </a:custGeom>
            <a:solidFill>
              <a:srgbClr val="3A3B3C"/>
            </a:solidFill>
          </p:spPr>
        </p:sp>
      </p:grpSp>
      <p:sp>
        <p:nvSpPr>
          <p:cNvPr name="TextBox 19" id="19"/>
          <p:cNvSpPr txBox="true"/>
          <p:nvPr/>
        </p:nvSpPr>
        <p:spPr>
          <a:xfrm rot="0">
            <a:off x="1798290" y="5474642"/>
            <a:ext cx="3101131"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Lead Data Scientist</a:t>
            </a:r>
          </a:p>
        </p:txBody>
      </p:sp>
      <p:sp>
        <p:nvSpPr>
          <p:cNvPr name="TextBox 20" id="20"/>
          <p:cNvSpPr txBox="true"/>
          <p:nvPr/>
        </p:nvSpPr>
        <p:spPr>
          <a:xfrm rot="0">
            <a:off x="1798290" y="5925443"/>
            <a:ext cx="7190631" cy="1276499"/>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Oversees model development, algorithm optimization, and data pipeline management, ensuring the highest accuracy and efficiency of the classification system.</a:t>
            </a:r>
          </a:p>
        </p:txBody>
      </p:sp>
      <p:grpSp>
        <p:nvGrpSpPr>
          <p:cNvPr name="Group 21" id="21"/>
          <p:cNvGrpSpPr/>
          <p:nvPr/>
        </p:nvGrpSpPr>
        <p:grpSpPr>
          <a:xfrm rot="0">
            <a:off x="9298930" y="5389364"/>
            <a:ext cx="558105" cy="558105"/>
            <a:chOff x="0" y="0"/>
            <a:chExt cx="744140" cy="744140"/>
          </a:xfrm>
        </p:grpSpPr>
        <p:sp>
          <p:nvSpPr>
            <p:cNvPr name="Freeform 22" id="22"/>
            <p:cNvSpPr/>
            <p:nvPr/>
          </p:nvSpPr>
          <p:spPr>
            <a:xfrm flipH="false" flipV="false" rot="0">
              <a:off x="0" y="0"/>
              <a:ext cx="744220" cy="744220"/>
            </a:xfrm>
            <a:custGeom>
              <a:avLst/>
              <a:gdLst/>
              <a:ahLst/>
              <a:cxnLst/>
              <a:rect r="r" b="b" t="t" l="l"/>
              <a:pathLst>
                <a:path h="744220" w="744220">
                  <a:moveTo>
                    <a:pt x="0" y="49657"/>
                  </a:moveTo>
                  <a:cubicBezTo>
                    <a:pt x="0" y="22225"/>
                    <a:pt x="22225" y="0"/>
                    <a:pt x="49657" y="0"/>
                  </a:cubicBezTo>
                  <a:lnTo>
                    <a:pt x="694563" y="0"/>
                  </a:lnTo>
                  <a:cubicBezTo>
                    <a:pt x="721995" y="0"/>
                    <a:pt x="744220" y="22225"/>
                    <a:pt x="744220" y="49657"/>
                  </a:cubicBezTo>
                  <a:lnTo>
                    <a:pt x="744220" y="694563"/>
                  </a:lnTo>
                  <a:cubicBezTo>
                    <a:pt x="744220" y="721995"/>
                    <a:pt x="721995" y="744220"/>
                    <a:pt x="694563" y="744220"/>
                  </a:cubicBezTo>
                  <a:lnTo>
                    <a:pt x="49657" y="744220"/>
                  </a:lnTo>
                  <a:cubicBezTo>
                    <a:pt x="22225" y="744093"/>
                    <a:pt x="0" y="721868"/>
                    <a:pt x="0" y="694563"/>
                  </a:cubicBezTo>
                  <a:close/>
                </a:path>
              </a:pathLst>
            </a:custGeom>
            <a:solidFill>
              <a:srgbClr val="3A3B3C"/>
            </a:solidFill>
          </p:spPr>
        </p:sp>
      </p:grpSp>
      <p:sp>
        <p:nvSpPr>
          <p:cNvPr name="TextBox 23" id="23"/>
          <p:cNvSpPr txBox="true"/>
          <p:nvPr/>
        </p:nvSpPr>
        <p:spPr>
          <a:xfrm rot="0">
            <a:off x="10104984" y="5474642"/>
            <a:ext cx="3101131"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Entomology Advisor</a:t>
            </a:r>
          </a:p>
        </p:txBody>
      </p:sp>
      <p:sp>
        <p:nvSpPr>
          <p:cNvPr name="TextBox 24" id="24"/>
          <p:cNvSpPr txBox="true"/>
          <p:nvPr/>
        </p:nvSpPr>
        <p:spPr>
          <a:xfrm rot="0">
            <a:off x="10104984" y="5925443"/>
            <a:ext cx="7190780" cy="1276499"/>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Provides critical biological expertise, assists in data annotation, validates model outputs, and ensures the scientific rigor and ecological relevance of the project.</a:t>
            </a:r>
          </a:p>
        </p:txBody>
      </p:sp>
      <p:grpSp>
        <p:nvGrpSpPr>
          <p:cNvPr name="Group 25" id="25"/>
          <p:cNvGrpSpPr/>
          <p:nvPr/>
        </p:nvGrpSpPr>
        <p:grpSpPr>
          <a:xfrm rot="0">
            <a:off x="992238" y="7697986"/>
            <a:ext cx="558105" cy="558105"/>
            <a:chOff x="0" y="0"/>
            <a:chExt cx="744140" cy="744140"/>
          </a:xfrm>
        </p:grpSpPr>
        <p:sp>
          <p:nvSpPr>
            <p:cNvPr name="Freeform 26" id="26"/>
            <p:cNvSpPr/>
            <p:nvPr/>
          </p:nvSpPr>
          <p:spPr>
            <a:xfrm flipH="false" flipV="false" rot="0">
              <a:off x="0" y="0"/>
              <a:ext cx="744220" cy="744220"/>
            </a:xfrm>
            <a:custGeom>
              <a:avLst/>
              <a:gdLst/>
              <a:ahLst/>
              <a:cxnLst/>
              <a:rect r="r" b="b" t="t" l="l"/>
              <a:pathLst>
                <a:path h="744220" w="744220">
                  <a:moveTo>
                    <a:pt x="0" y="49657"/>
                  </a:moveTo>
                  <a:cubicBezTo>
                    <a:pt x="0" y="22225"/>
                    <a:pt x="22225" y="0"/>
                    <a:pt x="49657" y="0"/>
                  </a:cubicBezTo>
                  <a:lnTo>
                    <a:pt x="694563" y="0"/>
                  </a:lnTo>
                  <a:cubicBezTo>
                    <a:pt x="721995" y="0"/>
                    <a:pt x="744220" y="22225"/>
                    <a:pt x="744220" y="49657"/>
                  </a:cubicBezTo>
                  <a:lnTo>
                    <a:pt x="744220" y="694563"/>
                  </a:lnTo>
                  <a:cubicBezTo>
                    <a:pt x="744220" y="721995"/>
                    <a:pt x="721995" y="744220"/>
                    <a:pt x="694563" y="744220"/>
                  </a:cubicBezTo>
                  <a:lnTo>
                    <a:pt x="49657" y="744220"/>
                  </a:lnTo>
                  <a:cubicBezTo>
                    <a:pt x="22225" y="744093"/>
                    <a:pt x="0" y="721868"/>
                    <a:pt x="0" y="694563"/>
                  </a:cubicBezTo>
                  <a:close/>
                </a:path>
              </a:pathLst>
            </a:custGeom>
            <a:solidFill>
              <a:srgbClr val="3A3B3C"/>
            </a:solidFill>
          </p:spPr>
        </p:sp>
      </p:grpSp>
      <p:sp>
        <p:nvSpPr>
          <p:cNvPr name="TextBox 27" id="27"/>
          <p:cNvSpPr txBox="true"/>
          <p:nvPr/>
        </p:nvSpPr>
        <p:spPr>
          <a:xfrm rot="0">
            <a:off x="1798290" y="7783265"/>
            <a:ext cx="3101131"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Software Engineer</a:t>
            </a:r>
          </a:p>
        </p:txBody>
      </p:sp>
      <p:sp>
        <p:nvSpPr>
          <p:cNvPr name="TextBox 28" id="28"/>
          <p:cNvSpPr txBox="true"/>
          <p:nvPr/>
        </p:nvSpPr>
        <p:spPr>
          <a:xfrm rot="0">
            <a:off x="1798290" y="8234065"/>
            <a:ext cx="7190631" cy="1276499"/>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Develops the user interface, backend infrastructure, and deployment mechanisms, ensuring a robust, scalable, and user-friendly application.</a:t>
            </a:r>
          </a:p>
        </p:txBody>
      </p:sp>
      <p:grpSp>
        <p:nvGrpSpPr>
          <p:cNvPr name="Group 29" id="29"/>
          <p:cNvGrpSpPr/>
          <p:nvPr/>
        </p:nvGrpSpPr>
        <p:grpSpPr>
          <a:xfrm rot="0">
            <a:off x="9298930" y="7697986"/>
            <a:ext cx="558105" cy="558105"/>
            <a:chOff x="0" y="0"/>
            <a:chExt cx="744140" cy="744140"/>
          </a:xfrm>
        </p:grpSpPr>
        <p:sp>
          <p:nvSpPr>
            <p:cNvPr name="Freeform 30" id="30"/>
            <p:cNvSpPr/>
            <p:nvPr/>
          </p:nvSpPr>
          <p:spPr>
            <a:xfrm flipH="false" flipV="false" rot="0">
              <a:off x="0" y="0"/>
              <a:ext cx="744220" cy="744220"/>
            </a:xfrm>
            <a:custGeom>
              <a:avLst/>
              <a:gdLst/>
              <a:ahLst/>
              <a:cxnLst/>
              <a:rect r="r" b="b" t="t" l="l"/>
              <a:pathLst>
                <a:path h="744220" w="744220">
                  <a:moveTo>
                    <a:pt x="0" y="49657"/>
                  </a:moveTo>
                  <a:cubicBezTo>
                    <a:pt x="0" y="22225"/>
                    <a:pt x="22225" y="0"/>
                    <a:pt x="49657" y="0"/>
                  </a:cubicBezTo>
                  <a:lnTo>
                    <a:pt x="694563" y="0"/>
                  </a:lnTo>
                  <a:cubicBezTo>
                    <a:pt x="721995" y="0"/>
                    <a:pt x="744220" y="22225"/>
                    <a:pt x="744220" y="49657"/>
                  </a:cubicBezTo>
                  <a:lnTo>
                    <a:pt x="744220" y="694563"/>
                  </a:lnTo>
                  <a:cubicBezTo>
                    <a:pt x="744220" y="721995"/>
                    <a:pt x="721995" y="744220"/>
                    <a:pt x="694563" y="744220"/>
                  </a:cubicBezTo>
                  <a:lnTo>
                    <a:pt x="49657" y="744220"/>
                  </a:lnTo>
                  <a:cubicBezTo>
                    <a:pt x="22225" y="744093"/>
                    <a:pt x="0" y="721868"/>
                    <a:pt x="0" y="694563"/>
                  </a:cubicBezTo>
                  <a:close/>
                </a:path>
              </a:pathLst>
            </a:custGeom>
            <a:solidFill>
              <a:srgbClr val="3A3B3C"/>
            </a:solidFill>
          </p:spPr>
        </p:sp>
      </p:grpSp>
      <p:sp>
        <p:nvSpPr>
          <p:cNvPr name="TextBox 31" id="31"/>
          <p:cNvSpPr txBox="true"/>
          <p:nvPr/>
        </p:nvSpPr>
        <p:spPr>
          <a:xfrm rot="0">
            <a:off x="10104984" y="7783265"/>
            <a:ext cx="3101131" cy="387698"/>
          </a:xfrm>
          <a:prstGeom prst="rect">
            <a:avLst/>
          </a:prstGeom>
        </p:spPr>
        <p:txBody>
          <a:bodyPr anchor="t" rtlCol="false" tIns="0" lIns="0" bIns="0" rIns="0">
            <a:spAutoFit/>
          </a:bodyPr>
          <a:lstStyle/>
          <a:p>
            <a:pPr algn="l">
              <a:lnSpc>
                <a:spcPts val="2999"/>
              </a:lnSpc>
            </a:pPr>
            <a:r>
              <a:rPr lang="en-US" sz="2437">
                <a:solidFill>
                  <a:srgbClr val="CFCBBF"/>
                </a:solidFill>
                <a:latin typeface="Prata"/>
                <a:ea typeface="Prata"/>
                <a:cs typeface="Prata"/>
                <a:sym typeface="Prata"/>
              </a:rPr>
              <a:t>Project Manager</a:t>
            </a:r>
          </a:p>
        </p:txBody>
      </p:sp>
      <p:sp>
        <p:nvSpPr>
          <p:cNvPr name="TextBox 32" id="32"/>
          <p:cNvSpPr txBox="true"/>
          <p:nvPr/>
        </p:nvSpPr>
        <p:spPr>
          <a:xfrm rot="0">
            <a:off x="10104984" y="8234065"/>
            <a:ext cx="7190780" cy="1276499"/>
          </a:xfrm>
          <a:prstGeom prst="rect">
            <a:avLst/>
          </a:prstGeom>
        </p:spPr>
        <p:txBody>
          <a:bodyPr anchor="t" rtlCol="false" tIns="0" lIns="0" bIns="0" rIns="0">
            <a:spAutoFit/>
          </a:bodyPr>
          <a:lstStyle/>
          <a:p>
            <a:pPr algn="l">
              <a:lnSpc>
                <a:spcPts val="3125"/>
              </a:lnSpc>
            </a:pPr>
            <a:r>
              <a:rPr lang="en-US" sz="1937">
                <a:solidFill>
                  <a:srgbClr val="CFCBBF"/>
                </a:solidFill>
                <a:latin typeface="Raleway"/>
                <a:ea typeface="Raleway"/>
                <a:cs typeface="Raleway"/>
                <a:sym typeface="Raleway"/>
              </a:rPr>
              <a:t>Manages timelines, resources, and stakeholder communications, ensuring the project stays on track and meets its objectives efficiently.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grpSp>
        <p:nvGrpSpPr>
          <p:cNvPr name="Group 6" id="6"/>
          <p:cNvGrpSpPr>
            <a:grpSpLocks noChangeAspect="true"/>
          </p:cNvGrpSpPr>
          <p:nvPr/>
        </p:nvGrpSpPr>
        <p:grpSpPr>
          <a:xfrm rot="0">
            <a:off x="16049019" y="9686925"/>
            <a:ext cx="2153256" cy="514350"/>
            <a:chOff x="0" y="0"/>
            <a:chExt cx="2871008" cy="685800"/>
          </a:xfrm>
        </p:grpSpPr>
        <p:sp>
          <p:nvSpPr>
            <p:cNvPr name="Freeform 7" id="7" descr="preencoded.png">
              <a:hlinkClick r:id="rId4" tooltip="https://gamma.app/?utm_source=made-with-gamma"/>
            </p:cNvPr>
            <p:cNvSpPr/>
            <p:nvPr/>
          </p:nvSpPr>
          <p:spPr>
            <a:xfrm flipH="false" flipV="false" rot="0">
              <a:off x="0" y="0"/>
              <a:ext cx="2870962" cy="685800"/>
            </a:xfrm>
            <a:custGeom>
              <a:avLst/>
              <a:gdLst/>
              <a:ahLst/>
              <a:cxnLst/>
              <a:rect r="r" b="b" t="t" l="l"/>
              <a:pathLst>
                <a:path h="685800" w="2870962">
                  <a:moveTo>
                    <a:pt x="0" y="0"/>
                  </a:moveTo>
                  <a:lnTo>
                    <a:pt x="2870962" y="0"/>
                  </a:lnTo>
                  <a:lnTo>
                    <a:pt x="2870962" y="685800"/>
                  </a:lnTo>
                  <a:lnTo>
                    <a:pt x="0" y="685800"/>
                  </a:lnTo>
                  <a:lnTo>
                    <a:pt x="0" y="0"/>
                  </a:lnTo>
                  <a:close/>
                </a:path>
              </a:pathLst>
            </a:custGeom>
            <a:blipFill>
              <a:blip r:embed="rId5"/>
              <a:stretch>
                <a:fillRect l="0" t="0" r="-1" b="0"/>
              </a:stretch>
            </a:blipFill>
          </p:spPr>
        </p:sp>
      </p:grpSp>
      <p:grpSp>
        <p:nvGrpSpPr>
          <p:cNvPr name="Group 8" id="8"/>
          <p:cNvGrpSpPr>
            <a:grpSpLocks noChangeAspect="true"/>
          </p:cNvGrpSpPr>
          <p:nvPr/>
        </p:nvGrpSpPr>
        <p:grpSpPr>
          <a:xfrm rot="0">
            <a:off x="11430000" y="0"/>
            <a:ext cx="6858000" cy="10287000"/>
            <a:chOff x="0" y="0"/>
            <a:chExt cx="9144000" cy="13716000"/>
          </a:xfrm>
        </p:grpSpPr>
        <p:sp>
          <p:nvSpPr>
            <p:cNvPr name="Freeform 9" id="9"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6"/>
              <a:stretch>
                <a:fillRect l="0" t="0" r="0" b="0"/>
              </a:stretch>
            </a:blipFill>
          </p:spPr>
        </p:sp>
      </p:grpSp>
      <p:sp>
        <p:nvSpPr>
          <p:cNvPr name="TextBox 10" id="10"/>
          <p:cNvSpPr txBox="true"/>
          <p:nvPr/>
        </p:nvSpPr>
        <p:spPr>
          <a:xfrm rot="0">
            <a:off x="921692" y="779264"/>
            <a:ext cx="7883278" cy="739080"/>
          </a:xfrm>
          <a:prstGeom prst="rect">
            <a:avLst/>
          </a:prstGeom>
        </p:spPr>
        <p:txBody>
          <a:bodyPr anchor="t" rtlCol="false" tIns="0" lIns="0" bIns="0" rIns="0">
            <a:spAutoFit/>
          </a:bodyPr>
          <a:lstStyle/>
          <a:p>
            <a:pPr algn="l">
              <a:lnSpc>
                <a:spcPts val="5625"/>
              </a:lnSpc>
            </a:pPr>
            <a:r>
              <a:rPr lang="en-US" sz="4499">
                <a:solidFill>
                  <a:srgbClr val="F2E782"/>
                </a:solidFill>
                <a:latin typeface="Prata"/>
                <a:ea typeface="Prata"/>
                <a:cs typeface="Prata"/>
                <a:sym typeface="Prata"/>
              </a:rPr>
              <a:t>Key Takeaways &amp; Next Steps</a:t>
            </a:r>
          </a:p>
        </p:txBody>
      </p:sp>
      <p:sp>
        <p:nvSpPr>
          <p:cNvPr name="TextBox 11" id="11"/>
          <p:cNvSpPr txBox="true"/>
          <p:nvPr/>
        </p:nvSpPr>
        <p:spPr>
          <a:xfrm rot="0">
            <a:off x="921693" y="2286745"/>
            <a:ext cx="9586615" cy="1172170"/>
          </a:xfrm>
          <a:prstGeom prst="rect">
            <a:avLst/>
          </a:prstGeom>
        </p:spPr>
        <p:txBody>
          <a:bodyPr anchor="t" rtlCol="false" tIns="0" lIns="0" bIns="0" rIns="0">
            <a:spAutoFit/>
          </a:bodyPr>
          <a:lstStyle/>
          <a:p>
            <a:pPr algn="l">
              <a:lnSpc>
                <a:spcPts val="2875"/>
              </a:lnSpc>
            </a:pPr>
            <a:r>
              <a:rPr lang="en-US" sz="1812">
                <a:solidFill>
                  <a:srgbClr val="CFCBBF"/>
                </a:solidFill>
                <a:latin typeface="Raleway"/>
                <a:ea typeface="Raleway"/>
                <a:cs typeface="Raleway"/>
                <a:sym typeface="Raleway"/>
              </a:rPr>
              <a:t>The "Enchanted Wings of Marvel" project represents a significant leap forward in butterfly identification. By automating this crucial task, we empower researchers, conservationists, and the public to contribute meaningfully to biodiversity protection.</a:t>
            </a:r>
          </a:p>
        </p:txBody>
      </p:sp>
      <p:grpSp>
        <p:nvGrpSpPr>
          <p:cNvPr name="Group 12" id="12"/>
          <p:cNvGrpSpPr/>
          <p:nvPr/>
        </p:nvGrpSpPr>
        <p:grpSpPr>
          <a:xfrm rot="0">
            <a:off x="1036885" y="3593008"/>
            <a:ext cx="4678115" cy="2432894"/>
            <a:chOff x="0" y="0"/>
            <a:chExt cx="6237487" cy="3243858"/>
          </a:xfrm>
        </p:grpSpPr>
        <p:sp>
          <p:nvSpPr>
            <p:cNvPr name="Freeform 13" id="13"/>
            <p:cNvSpPr/>
            <p:nvPr/>
          </p:nvSpPr>
          <p:spPr>
            <a:xfrm flipH="false" flipV="false" rot="0">
              <a:off x="0" y="0"/>
              <a:ext cx="6237478" cy="3243834"/>
            </a:xfrm>
            <a:custGeom>
              <a:avLst/>
              <a:gdLst/>
              <a:ahLst/>
              <a:cxnLst/>
              <a:rect r="r" b="b" t="t" l="l"/>
              <a:pathLst>
                <a:path h="3243834" w="6237478">
                  <a:moveTo>
                    <a:pt x="0" y="46101"/>
                  </a:moveTo>
                  <a:cubicBezTo>
                    <a:pt x="0" y="20701"/>
                    <a:pt x="20701" y="0"/>
                    <a:pt x="46101" y="0"/>
                  </a:cubicBezTo>
                  <a:lnTo>
                    <a:pt x="6191377" y="0"/>
                  </a:lnTo>
                  <a:cubicBezTo>
                    <a:pt x="6216777" y="0"/>
                    <a:pt x="6237478" y="20701"/>
                    <a:pt x="6237478" y="46101"/>
                  </a:cubicBezTo>
                  <a:lnTo>
                    <a:pt x="6237478" y="3197733"/>
                  </a:lnTo>
                  <a:cubicBezTo>
                    <a:pt x="6237478" y="3223133"/>
                    <a:pt x="6216777" y="3243834"/>
                    <a:pt x="6191377" y="3243834"/>
                  </a:cubicBezTo>
                  <a:lnTo>
                    <a:pt x="46101" y="3243834"/>
                  </a:lnTo>
                  <a:cubicBezTo>
                    <a:pt x="20701" y="3243834"/>
                    <a:pt x="0" y="3223133"/>
                    <a:pt x="0" y="3197733"/>
                  </a:cubicBezTo>
                  <a:close/>
                </a:path>
              </a:pathLst>
            </a:custGeom>
            <a:solidFill>
              <a:srgbClr val="3A3B3C"/>
            </a:solidFill>
          </p:spPr>
        </p:sp>
      </p:grpSp>
      <p:sp>
        <p:nvSpPr>
          <p:cNvPr name="TextBox 14" id="14"/>
          <p:cNvSpPr txBox="true"/>
          <p:nvPr/>
        </p:nvSpPr>
        <p:spPr>
          <a:xfrm rot="0">
            <a:off x="1152079" y="3629323"/>
            <a:ext cx="2885629" cy="369391"/>
          </a:xfrm>
          <a:prstGeom prst="rect">
            <a:avLst/>
          </a:prstGeom>
        </p:spPr>
        <p:txBody>
          <a:bodyPr anchor="t" rtlCol="false" tIns="0" lIns="0" bIns="0" rIns="0">
            <a:spAutoFit/>
          </a:bodyPr>
          <a:lstStyle/>
          <a:p>
            <a:pPr algn="l">
              <a:lnSpc>
                <a:spcPts val="2812"/>
              </a:lnSpc>
            </a:pPr>
            <a:r>
              <a:rPr lang="en-US" sz="2249">
                <a:solidFill>
                  <a:srgbClr val="CFCBBF"/>
                </a:solidFill>
                <a:latin typeface="Prata"/>
                <a:ea typeface="Prata"/>
                <a:cs typeface="Prata"/>
                <a:sym typeface="Prata"/>
              </a:rPr>
              <a:t>Automated Accuracy</a:t>
            </a:r>
          </a:p>
        </p:txBody>
      </p:sp>
      <p:sp>
        <p:nvSpPr>
          <p:cNvPr name="TextBox 15" id="15"/>
          <p:cNvSpPr txBox="true"/>
          <p:nvPr/>
        </p:nvSpPr>
        <p:spPr>
          <a:xfrm rot="0">
            <a:off x="1267271" y="4339828"/>
            <a:ext cx="4217342" cy="1540669"/>
          </a:xfrm>
          <a:prstGeom prst="rect">
            <a:avLst/>
          </a:prstGeom>
        </p:spPr>
        <p:txBody>
          <a:bodyPr anchor="t" rtlCol="false" tIns="0" lIns="0" bIns="0" rIns="0">
            <a:spAutoFit/>
          </a:bodyPr>
          <a:lstStyle/>
          <a:p>
            <a:pPr algn="l">
              <a:lnSpc>
                <a:spcPts val="2875"/>
              </a:lnSpc>
            </a:pPr>
            <a:r>
              <a:rPr lang="en-US" sz="1812">
                <a:solidFill>
                  <a:srgbClr val="CFCBBF"/>
                </a:solidFill>
                <a:latin typeface="Raleway"/>
                <a:ea typeface="Raleway"/>
                <a:cs typeface="Raleway"/>
                <a:sym typeface="Raleway"/>
              </a:rPr>
              <a:t>Our deep learning model provides highly accurate and efficient butterfly species identification, moving beyond manual, time-consuming methods.</a:t>
            </a:r>
          </a:p>
        </p:txBody>
      </p:sp>
      <p:grpSp>
        <p:nvGrpSpPr>
          <p:cNvPr name="Group 16" id="16"/>
          <p:cNvGrpSpPr/>
          <p:nvPr/>
        </p:nvGrpSpPr>
        <p:grpSpPr>
          <a:xfrm rot="0">
            <a:off x="5830192" y="3593008"/>
            <a:ext cx="4678115" cy="2432894"/>
            <a:chOff x="0" y="0"/>
            <a:chExt cx="6237487" cy="3243858"/>
          </a:xfrm>
        </p:grpSpPr>
        <p:sp>
          <p:nvSpPr>
            <p:cNvPr name="Freeform 17" id="17"/>
            <p:cNvSpPr/>
            <p:nvPr/>
          </p:nvSpPr>
          <p:spPr>
            <a:xfrm flipH="false" flipV="false" rot="0">
              <a:off x="0" y="0"/>
              <a:ext cx="6237478" cy="3243834"/>
            </a:xfrm>
            <a:custGeom>
              <a:avLst/>
              <a:gdLst/>
              <a:ahLst/>
              <a:cxnLst/>
              <a:rect r="r" b="b" t="t" l="l"/>
              <a:pathLst>
                <a:path h="3243834" w="6237478">
                  <a:moveTo>
                    <a:pt x="0" y="46101"/>
                  </a:moveTo>
                  <a:cubicBezTo>
                    <a:pt x="0" y="20701"/>
                    <a:pt x="20701" y="0"/>
                    <a:pt x="46101" y="0"/>
                  </a:cubicBezTo>
                  <a:lnTo>
                    <a:pt x="6191377" y="0"/>
                  </a:lnTo>
                  <a:cubicBezTo>
                    <a:pt x="6216777" y="0"/>
                    <a:pt x="6237478" y="20701"/>
                    <a:pt x="6237478" y="46101"/>
                  </a:cubicBezTo>
                  <a:lnTo>
                    <a:pt x="6237478" y="3197733"/>
                  </a:lnTo>
                  <a:cubicBezTo>
                    <a:pt x="6237478" y="3223133"/>
                    <a:pt x="6216777" y="3243834"/>
                    <a:pt x="6191377" y="3243834"/>
                  </a:cubicBezTo>
                  <a:lnTo>
                    <a:pt x="46101" y="3243834"/>
                  </a:lnTo>
                  <a:cubicBezTo>
                    <a:pt x="20701" y="3243834"/>
                    <a:pt x="0" y="3223133"/>
                    <a:pt x="0" y="3197733"/>
                  </a:cubicBezTo>
                  <a:close/>
                </a:path>
              </a:pathLst>
            </a:custGeom>
            <a:solidFill>
              <a:srgbClr val="3A3B3C"/>
            </a:solidFill>
          </p:spPr>
        </p:sp>
      </p:grpSp>
      <p:sp>
        <p:nvSpPr>
          <p:cNvPr name="TextBox 18" id="18"/>
          <p:cNvSpPr txBox="true"/>
          <p:nvPr/>
        </p:nvSpPr>
        <p:spPr>
          <a:xfrm rot="0">
            <a:off x="6060579" y="3774133"/>
            <a:ext cx="2880420" cy="369391"/>
          </a:xfrm>
          <a:prstGeom prst="rect">
            <a:avLst/>
          </a:prstGeom>
        </p:spPr>
        <p:txBody>
          <a:bodyPr anchor="t" rtlCol="false" tIns="0" lIns="0" bIns="0" rIns="0">
            <a:spAutoFit/>
          </a:bodyPr>
          <a:lstStyle/>
          <a:p>
            <a:pPr algn="l">
              <a:lnSpc>
                <a:spcPts val="2812"/>
              </a:lnSpc>
            </a:pPr>
            <a:r>
              <a:rPr lang="en-US" sz="2249">
                <a:solidFill>
                  <a:srgbClr val="CFCBBF"/>
                </a:solidFill>
                <a:latin typeface="Prata"/>
                <a:ea typeface="Prata"/>
                <a:cs typeface="Prata"/>
                <a:sym typeface="Prata"/>
              </a:rPr>
              <a:t>Broadened Impact</a:t>
            </a:r>
          </a:p>
        </p:txBody>
      </p:sp>
      <p:sp>
        <p:nvSpPr>
          <p:cNvPr name="TextBox 19" id="19"/>
          <p:cNvSpPr txBox="true"/>
          <p:nvPr/>
        </p:nvSpPr>
        <p:spPr>
          <a:xfrm rot="0">
            <a:off x="6060579" y="4076849"/>
            <a:ext cx="4217342" cy="1540669"/>
          </a:xfrm>
          <a:prstGeom prst="rect">
            <a:avLst/>
          </a:prstGeom>
        </p:spPr>
        <p:txBody>
          <a:bodyPr anchor="t" rtlCol="false" tIns="0" lIns="0" bIns="0" rIns="0">
            <a:spAutoFit/>
          </a:bodyPr>
          <a:lstStyle/>
          <a:p>
            <a:pPr algn="l">
              <a:lnSpc>
                <a:spcPts val="2875"/>
              </a:lnSpc>
            </a:pPr>
            <a:r>
              <a:rPr lang="en-US" sz="1812">
                <a:solidFill>
                  <a:srgbClr val="CFCBBF"/>
                </a:solidFill>
                <a:latin typeface="Raleway"/>
                <a:ea typeface="Raleway"/>
                <a:cs typeface="Raleway"/>
                <a:sym typeface="Raleway"/>
              </a:rPr>
              <a:t>This tool will accelerate ecological research, enhance biodiversity monitoring, and enable more targeted conservation strategies worldwide.</a:t>
            </a:r>
          </a:p>
        </p:txBody>
      </p:sp>
      <p:grpSp>
        <p:nvGrpSpPr>
          <p:cNvPr name="Group 20" id="20"/>
          <p:cNvGrpSpPr/>
          <p:nvPr/>
        </p:nvGrpSpPr>
        <p:grpSpPr>
          <a:xfrm rot="0">
            <a:off x="921693" y="6302127"/>
            <a:ext cx="9586615" cy="2602259"/>
            <a:chOff x="0" y="0"/>
            <a:chExt cx="12782153" cy="3469678"/>
          </a:xfrm>
        </p:grpSpPr>
        <p:sp>
          <p:nvSpPr>
            <p:cNvPr name="Freeform 21" id="21"/>
            <p:cNvSpPr/>
            <p:nvPr/>
          </p:nvSpPr>
          <p:spPr>
            <a:xfrm flipH="false" flipV="false" rot="0">
              <a:off x="0" y="0"/>
              <a:ext cx="12782169" cy="3469718"/>
            </a:xfrm>
            <a:custGeom>
              <a:avLst/>
              <a:gdLst/>
              <a:ahLst/>
              <a:cxnLst/>
              <a:rect r="r" b="b" t="t" l="l"/>
              <a:pathLst>
                <a:path h="3469718" w="12782169">
                  <a:moveTo>
                    <a:pt x="0" y="70739"/>
                  </a:moveTo>
                  <a:cubicBezTo>
                    <a:pt x="0" y="31570"/>
                    <a:pt x="20574" y="0"/>
                    <a:pt x="46101" y="0"/>
                  </a:cubicBezTo>
                  <a:lnTo>
                    <a:pt x="12736068" y="0"/>
                  </a:lnTo>
                  <a:cubicBezTo>
                    <a:pt x="12761468" y="0"/>
                    <a:pt x="12782169" y="31570"/>
                    <a:pt x="12782169" y="70739"/>
                  </a:cubicBezTo>
                  <a:lnTo>
                    <a:pt x="12782169" y="3399000"/>
                  </a:lnTo>
                  <a:cubicBezTo>
                    <a:pt x="12782169" y="3437975"/>
                    <a:pt x="12761595" y="3469718"/>
                    <a:pt x="12736068" y="3469718"/>
                  </a:cubicBezTo>
                  <a:lnTo>
                    <a:pt x="46101" y="3469718"/>
                  </a:lnTo>
                  <a:cubicBezTo>
                    <a:pt x="20701" y="3469718"/>
                    <a:pt x="0" y="3438170"/>
                    <a:pt x="0" y="3399000"/>
                  </a:cubicBezTo>
                  <a:close/>
                </a:path>
              </a:pathLst>
            </a:custGeom>
            <a:solidFill>
              <a:srgbClr val="3A3B3C"/>
            </a:solidFill>
          </p:spPr>
        </p:sp>
      </p:grpSp>
      <p:sp>
        <p:nvSpPr>
          <p:cNvPr name="TextBox 22" id="22"/>
          <p:cNvSpPr txBox="true"/>
          <p:nvPr/>
        </p:nvSpPr>
        <p:spPr>
          <a:xfrm rot="0">
            <a:off x="1157288" y="6953243"/>
            <a:ext cx="2880420" cy="369391"/>
          </a:xfrm>
          <a:prstGeom prst="rect">
            <a:avLst/>
          </a:prstGeom>
        </p:spPr>
        <p:txBody>
          <a:bodyPr anchor="t" rtlCol="false" tIns="0" lIns="0" bIns="0" rIns="0">
            <a:spAutoFit/>
          </a:bodyPr>
          <a:lstStyle/>
          <a:p>
            <a:pPr algn="l">
              <a:lnSpc>
                <a:spcPts val="2812"/>
              </a:lnSpc>
            </a:pPr>
            <a:r>
              <a:rPr lang="en-US" sz="2249">
                <a:solidFill>
                  <a:srgbClr val="CFCBBF"/>
                </a:solidFill>
                <a:latin typeface="Prata"/>
                <a:ea typeface="Prata"/>
                <a:cs typeface="Prata"/>
                <a:sym typeface="Prata"/>
              </a:rPr>
              <a:t>Future Potential</a:t>
            </a:r>
          </a:p>
        </p:txBody>
      </p:sp>
      <p:sp>
        <p:nvSpPr>
          <p:cNvPr name="TextBox 23" id="23"/>
          <p:cNvSpPr txBox="true"/>
          <p:nvPr/>
        </p:nvSpPr>
        <p:spPr>
          <a:xfrm rot="0">
            <a:off x="1152079" y="7536581"/>
            <a:ext cx="9125842" cy="803672"/>
          </a:xfrm>
          <a:prstGeom prst="rect">
            <a:avLst/>
          </a:prstGeom>
        </p:spPr>
        <p:txBody>
          <a:bodyPr anchor="t" rtlCol="false" tIns="0" lIns="0" bIns="0" rIns="0">
            <a:spAutoFit/>
          </a:bodyPr>
          <a:lstStyle/>
          <a:p>
            <a:pPr algn="l">
              <a:lnSpc>
                <a:spcPts val="2875"/>
              </a:lnSpc>
            </a:pPr>
            <a:r>
              <a:rPr lang="en-US" sz="1812">
                <a:solidFill>
                  <a:srgbClr val="CFCBBF"/>
                </a:solidFill>
                <a:latin typeface="Raleway"/>
                <a:ea typeface="Raleway"/>
                <a:cs typeface="Raleway"/>
                <a:sym typeface="Raleway"/>
              </a:rPr>
              <a:t>We are exploring integration with mobile apps, IoT devices, and predictive modeling for even greater ecological insights and conservation utility.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DAGrcVIG21k</dc:identifier>
  <dcterms:modified xsi:type="dcterms:W3CDTF">2011-08-01T06:04:30Z</dcterms:modified>
  <cp:revision>1</cp:revision>
  <dc:title>project ppt.pptx</dc:title>
</cp:coreProperties>
</file>

<file path=docProps/thumbnail.jpeg>
</file>